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0" r:id="rId3"/>
    <p:sldId id="261" r:id="rId4"/>
    <p:sldId id="262" r:id="rId5"/>
    <p:sldId id="263" r:id="rId6"/>
    <p:sldId id="264" r:id="rId7"/>
    <p:sldId id="299" r:id="rId8"/>
    <p:sldId id="268" r:id="rId9"/>
    <p:sldId id="266" r:id="rId10"/>
    <p:sldId id="295" r:id="rId11"/>
    <p:sldId id="296" r:id="rId12"/>
    <p:sldId id="297" r:id="rId13"/>
    <p:sldId id="298" r:id="rId14"/>
    <p:sldId id="277" r:id="rId15"/>
    <p:sldId id="278" r:id="rId16"/>
    <p:sldId id="279" r:id="rId17"/>
    <p:sldId id="280" r:id="rId18"/>
    <p:sldId id="281" r:id="rId19"/>
    <p:sldId id="282" r:id="rId20"/>
    <p:sldId id="283" r:id="rId21"/>
    <p:sldId id="285" r:id="rId22"/>
    <p:sldId id="284" r:id="rId23"/>
    <p:sldId id="286" r:id="rId24"/>
    <p:sldId id="287" r:id="rId25"/>
    <p:sldId id="267" r:id="rId26"/>
    <p:sldId id="293" r:id="rId2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86"/>
      </p:cViewPr>
      <p:guideLst>
        <p:guide orient="horz" pos="2182"/>
        <p:guide pos="2880"/>
      </p:guideLst>
    </p:cSldViewPr>
  </p:slideViewPr>
  <p:notesTextViewPr>
    <p:cViewPr>
      <p:scale>
        <a:sx n="1" d="1"/>
        <a:sy n="1" d="1"/>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409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a:lvl1pPr>
          </a:lstStyle>
          <a:p>
            <a:pPr>
              <a:defRPr/>
            </a:pPr>
            <a:fld id="{1AAF94F1-3060-4F35-AE7A-71DAE0FDEF0B}" type="datetime1">
              <a:rPr lang="zh-CN" altLang="en-US"/>
              <a:pPr>
                <a:defRPr/>
              </a:pPr>
              <a:t>2018/5/8</a:t>
            </a:fld>
            <a:endParaRPr lang="zh-CN" altLang="en-US" sz="1200"/>
          </a:p>
        </p:txBody>
      </p:sp>
      <p:sp>
        <p:nvSpPr>
          <p:cNvPr id="41988" name="幻灯片图像占位符 3"/>
          <p:cNvSpPr>
            <a:spLocks noGrp="1" noRot="1" noChangeAspect="1" noChangeArrowheads="1"/>
          </p:cNvSpPr>
          <p:nvPr>
            <p:ph type="sldImg" idx="2"/>
          </p:nvPr>
        </p:nvSpPr>
        <p:spPr bwMode="auto">
          <a:xfrm>
            <a:off x="1371600" y="1143000"/>
            <a:ext cx="41148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9941"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defRPr>
                <a:solidFill>
                  <a:schemeClr val="tx1"/>
                </a:solidFill>
                <a:latin typeface="Arial" panose="020B0604020202020204" pitchFamily="34" charset="0"/>
                <a:ea typeface="宋体" panose="02010600030101010101" pitchFamily="2" charset="-122"/>
              </a:defRPr>
            </a:lvl1pPr>
            <a:lvl2pPr marL="742950" indent="-285750" defTabSz="0" eaLnBrk="0" hangingPunct="0">
              <a:defRPr>
                <a:solidFill>
                  <a:schemeClr val="tx1"/>
                </a:solidFill>
                <a:latin typeface="Arial" panose="020B0604020202020204" pitchFamily="34" charset="0"/>
                <a:ea typeface="宋体" panose="02010600030101010101" pitchFamily="2" charset="-122"/>
              </a:defRPr>
            </a:lvl2pPr>
            <a:lvl3pPr marL="1143000" indent="-228600" defTabSz="0" eaLnBrk="0" hangingPunct="0">
              <a:defRPr>
                <a:solidFill>
                  <a:schemeClr val="tx1"/>
                </a:solidFill>
                <a:latin typeface="Arial" panose="020B0604020202020204" pitchFamily="34" charset="0"/>
                <a:ea typeface="宋体" panose="02010600030101010101" pitchFamily="2" charset="-122"/>
              </a:defRPr>
            </a:lvl3pPr>
            <a:lvl4pPr marL="1600200" indent="-228600" defTabSz="0" eaLnBrk="0" hangingPunct="0">
              <a:defRPr>
                <a:solidFill>
                  <a:schemeClr val="tx1"/>
                </a:solidFill>
                <a:latin typeface="Arial" panose="020B0604020202020204" pitchFamily="34" charset="0"/>
                <a:ea typeface="宋体" panose="02010600030101010101" pitchFamily="2" charset="-122"/>
              </a:defRPr>
            </a:lvl4pPr>
            <a:lvl5pPr marL="2057400" indent="-228600" defTabSz="0" eaLnBrk="0" hangingPunct="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30000"/>
              </a:spcBef>
              <a:defRPr/>
            </a:pPr>
            <a:r>
              <a:rPr lang="zh-CN" altLang="en-US" sz="1200" smtClean="0"/>
              <a:t>单击此处编辑母版文本样式</a:t>
            </a:r>
          </a:p>
          <a:p>
            <a:pPr>
              <a:spcBef>
                <a:spcPct val="30000"/>
              </a:spcBef>
              <a:defRPr/>
            </a:pPr>
            <a:r>
              <a:rPr lang="zh-CN" altLang="en-US" sz="1200" smtClean="0"/>
              <a:t>第二级</a:t>
            </a:r>
          </a:p>
          <a:p>
            <a:pPr>
              <a:spcBef>
                <a:spcPct val="30000"/>
              </a:spcBef>
              <a:defRPr/>
            </a:pPr>
            <a:r>
              <a:rPr lang="zh-CN" altLang="en-US" sz="1200" smtClean="0"/>
              <a:t>第三级</a:t>
            </a:r>
          </a:p>
          <a:p>
            <a:pPr>
              <a:spcBef>
                <a:spcPct val="30000"/>
              </a:spcBef>
              <a:defRPr/>
            </a:pPr>
            <a:r>
              <a:rPr lang="zh-CN" altLang="en-US" sz="1200" smtClean="0"/>
              <a:t>第四级</a:t>
            </a:r>
          </a:p>
          <a:p>
            <a:pPr>
              <a:spcBef>
                <a:spcPct val="30000"/>
              </a:spcBef>
              <a:defRPr/>
            </a:pPr>
            <a:r>
              <a:rPr lang="zh-CN" altLang="en-US" sz="1200" smtClean="0"/>
              <a:t>第五级</a:t>
            </a:r>
          </a:p>
        </p:txBody>
      </p:sp>
      <p:sp>
        <p:nvSpPr>
          <p:cNvPr id="410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zh-CN"/>
          </a:p>
        </p:txBody>
      </p:sp>
      <p:sp>
        <p:nvSpPr>
          <p:cNvPr id="410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mtClean="0"/>
            </a:lvl1pPr>
          </a:lstStyle>
          <a:p>
            <a:pPr>
              <a:defRPr/>
            </a:pPr>
            <a:fld id="{B6D65313-3AF4-45BE-BC18-5B9A9AF449BC}" type="slidenum">
              <a:rPr lang="zh-CN" altLang="en-US"/>
              <a:pPr>
                <a:defRPr/>
              </a:pPr>
              <a:t>‹#›</a:t>
            </a:fld>
            <a:endParaRPr lang="zh-CN" altLang="en-US" sz="1200"/>
          </a:p>
        </p:txBody>
      </p:sp>
    </p:spTree>
    <p:extLst>
      <p:ext uri="{BB962C8B-B14F-4D97-AF65-F5344CB8AC3E}">
        <p14:creationId xmlns:p14="http://schemas.microsoft.com/office/powerpoint/2010/main" val="3174895791"/>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2EB0C820-66BF-4356-A247-D34C63EDD3D8}" type="datetime1">
              <a:rPr lang="zh-CN" altLang="en-US"/>
              <a:pPr>
                <a:defRPr/>
              </a:pPr>
              <a:t>2018/5/8</a:t>
            </a:fld>
            <a:endParaRPr lang="zh-CN"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84E81C87-F9D6-4F05-BC93-B4C19A2E37B2}"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914081168"/>
      </p:ext>
    </p:extLst>
  </p:cSld>
  <p:clrMapOvr>
    <a:masterClrMapping/>
  </p:clrMapOvr>
  <p:transition spd="slow" advClick="0" advTm="3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FF879D86-4648-4C35-8732-9D84BF86165B}" type="datetime1">
              <a:rPr lang="zh-CN" altLang="en-US"/>
              <a:pPr>
                <a:defRPr/>
              </a:pPr>
              <a:t>2018/5/8</a:t>
            </a:fld>
            <a:endParaRPr lang="zh-CN"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1A92E3A0-B92A-4577-A68A-62E9B28AF0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13858461"/>
      </p:ext>
    </p:extLst>
  </p:cSld>
  <p:clrMapOvr>
    <a:masterClrMapping/>
  </p:clrMapOvr>
  <p:transition spd="slow" advClick="0" advTm="3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5CC592B7-4826-4D3E-94DB-2A7FD5DAAC96}" type="datetime1">
              <a:rPr lang="zh-CN" altLang="en-US"/>
              <a:pPr>
                <a:defRPr/>
              </a:pPr>
              <a:t>2018/5/8</a:t>
            </a:fld>
            <a:endParaRPr lang="zh-CN"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250D72EF-2516-411F-A045-5B4ABD143BB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787495867"/>
      </p:ext>
    </p:extLst>
  </p:cSld>
  <p:clrMapOvr>
    <a:masterClrMapping/>
  </p:clrMapOvr>
  <p:transition spd="slow" advClick="0" advTm="3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Date Placeholder 3"/>
          <p:cNvSpPr>
            <a:spLocks noGrp="1" noChangeArrowheads="1"/>
          </p:cNvSpPr>
          <p:nvPr>
            <p:ph type="dt" sz="half" idx="10"/>
          </p:nvPr>
        </p:nvSpPr>
        <p:spPr>
          <a:ln/>
        </p:spPr>
        <p:txBody>
          <a:bodyPr/>
          <a:lstStyle>
            <a:lvl1pPr>
              <a:defRPr/>
            </a:lvl1pPr>
          </a:lstStyle>
          <a:p>
            <a:pPr>
              <a:defRPr/>
            </a:pPr>
            <a:fld id="{103AF03B-B32B-403A-9690-0CE43F8942CC}" type="datetime1">
              <a:rPr lang="zh-CN" altLang="en-US"/>
              <a:pPr>
                <a:defRPr/>
              </a:pPr>
              <a:t>2018/5/8</a:t>
            </a:fld>
            <a:endParaRPr lang="zh-CN"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BB93F284-5F54-4586-8D59-1FF1D6E906C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841380191"/>
      </p:ext>
    </p:extLst>
  </p:cSld>
  <p:clrMapOvr>
    <a:masterClrMapping/>
  </p:clrMapOvr>
  <p:transition spd="slow" advClick="0" advTm="3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fld id="{C15EA6D5-522D-4247-B81E-227899E2582A}" type="datetime1">
              <a:rPr lang="zh-CN" altLang="en-US"/>
              <a:pPr>
                <a:defRPr/>
              </a:pPr>
              <a:t>2018/5/8</a:t>
            </a:fld>
            <a:endParaRPr lang="zh-CN" altLang="en-US" sz="1800">
              <a:solidFill>
                <a:schemeClr val="tx1"/>
              </a:solidFill>
            </a:endParaRPr>
          </a:p>
        </p:txBody>
      </p:sp>
      <p:sp>
        <p:nvSpPr>
          <p:cNvPr id="5"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6" name="Slide Number Placeholder 5"/>
          <p:cNvSpPr>
            <a:spLocks noGrp="1" noChangeArrowheads="1"/>
          </p:cNvSpPr>
          <p:nvPr>
            <p:ph type="sldNum" sz="quarter" idx="12"/>
          </p:nvPr>
        </p:nvSpPr>
        <p:spPr>
          <a:ln/>
        </p:spPr>
        <p:txBody>
          <a:bodyPr/>
          <a:lstStyle>
            <a:lvl1pPr>
              <a:defRPr/>
            </a:lvl1pPr>
          </a:lstStyle>
          <a:p>
            <a:pPr>
              <a:defRPr/>
            </a:pPr>
            <a:fld id="{F8A9B32D-7C5E-4E2E-BD3B-ABF164ED9E9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879265742"/>
      </p:ext>
    </p:extLst>
  </p:cSld>
  <p:clrMapOvr>
    <a:masterClrMapping/>
  </p:clrMapOvr>
  <p:transition spd="slow" advClick="0"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825625"/>
            <a:ext cx="386715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Date Placeholder 3"/>
          <p:cNvSpPr>
            <a:spLocks noGrp="1" noChangeArrowheads="1"/>
          </p:cNvSpPr>
          <p:nvPr>
            <p:ph type="dt" sz="half" idx="10"/>
          </p:nvPr>
        </p:nvSpPr>
        <p:spPr>
          <a:ln/>
        </p:spPr>
        <p:txBody>
          <a:bodyPr/>
          <a:lstStyle>
            <a:lvl1pPr>
              <a:defRPr/>
            </a:lvl1pPr>
          </a:lstStyle>
          <a:p>
            <a:pPr>
              <a:defRPr/>
            </a:pPr>
            <a:fld id="{9D3AC69A-CC1F-42E4-BACE-DE7AD63867C7}" type="datetime1">
              <a:rPr lang="zh-CN" altLang="en-US"/>
              <a:pPr>
                <a:defRPr/>
              </a:pPr>
              <a:t>2018/5/8</a:t>
            </a:fld>
            <a:endParaRPr lang="zh-CN"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EE16FEC1-642E-48D4-BA21-DA2C430F54C1}"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801844992"/>
      </p:ext>
    </p:extLst>
  </p:cSld>
  <p:clrMapOvr>
    <a:masterClrMapping/>
  </p:clrMapOvr>
  <p:transition spd="slow" advClick="0" advTm="3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Date Placeholder 3"/>
          <p:cNvSpPr>
            <a:spLocks noGrp="1" noChangeArrowheads="1"/>
          </p:cNvSpPr>
          <p:nvPr>
            <p:ph type="dt" sz="half" idx="10"/>
          </p:nvPr>
        </p:nvSpPr>
        <p:spPr>
          <a:ln/>
        </p:spPr>
        <p:txBody>
          <a:bodyPr/>
          <a:lstStyle>
            <a:lvl1pPr>
              <a:defRPr/>
            </a:lvl1pPr>
          </a:lstStyle>
          <a:p>
            <a:pPr>
              <a:defRPr/>
            </a:pPr>
            <a:fld id="{3AE5BE02-0143-46E6-BEC7-BF34D90135A2}" type="datetime1">
              <a:rPr lang="zh-CN" altLang="en-US"/>
              <a:pPr>
                <a:defRPr/>
              </a:pPr>
              <a:t>2018/5/8</a:t>
            </a:fld>
            <a:endParaRPr lang="zh-CN" altLang="en-US" sz="1800">
              <a:solidFill>
                <a:schemeClr val="tx1"/>
              </a:solidFill>
            </a:endParaRPr>
          </a:p>
        </p:txBody>
      </p:sp>
      <p:sp>
        <p:nvSpPr>
          <p:cNvPr id="8"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9" name="Slide Number Placeholder 5"/>
          <p:cNvSpPr>
            <a:spLocks noGrp="1" noChangeArrowheads="1"/>
          </p:cNvSpPr>
          <p:nvPr>
            <p:ph type="sldNum" sz="quarter" idx="12"/>
          </p:nvPr>
        </p:nvSpPr>
        <p:spPr>
          <a:ln/>
        </p:spPr>
        <p:txBody>
          <a:bodyPr/>
          <a:lstStyle>
            <a:lvl1pPr>
              <a:defRPr/>
            </a:lvl1pPr>
          </a:lstStyle>
          <a:p>
            <a:pPr>
              <a:defRPr/>
            </a:pPr>
            <a:fld id="{B7510DBF-76D9-4CA5-87D5-8F2B787E6EF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93410696"/>
      </p:ext>
    </p:extLst>
  </p:cSld>
  <p:clrMapOvr>
    <a:masterClrMapping/>
  </p:clrMapOvr>
  <p:transition spd="slow" advClick="0" advTm="3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Date Placeholder 3"/>
          <p:cNvSpPr>
            <a:spLocks noGrp="1" noChangeArrowheads="1"/>
          </p:cNvSpPr>
          <p:nvPr>
            <p:ph type="dt" sz="half" idx="10"/>
          </p:nvPr>
        </p:nvSpPr>
        <p:spPr>
          <a:ln/>
        </p:spPr>
        <p:txBody>
          <a:bodyPr/>
          <a:lstStyle>
            <a:lvl1pPr>
              <a:defRPr/>
            </a:lvl1pPr>
          </a:lstStyle>
          <a:p>
            <a:pPr>
              <a:defRPr/>
            </a:pPr>
            <a:fld id="{5A57E5AB-C2BE-423C-B0E1-6AC973A6E0DB}" type="datetime1">
              <a:rPr lang="zh-CN" altLang="en-US"/>
              <a:pPr>
                <a:defRPr/>
              </a:pPr>
              <a:t>2018/5/8</a:t>
            </a:fld>
            <a:endParaRPr lang="zh-CN" altLang="en-US" sz="1800">
              <a:solidFill>
                <a:schemeClr val="tx1"/>
              </a:solidFill>
            </a:endParaRPr>
          </a:p>
        </p:txBody>
      </p:sp>
      <p:sp>
        <p:nvSpPr>
          <p:cNvPr id="4"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5" name="Slide Number Placeholder 5"/>
          <p:cNvSpPr>
            <a:spLocks noGrp="1" noChangeArrowheads="1"/>
          </p:cNvSpPr>
          <p:nvPr>
            <p:ph type="sldNum" sz="quarter" idx="12"/>
          </p:nvPr>
        </p:nvSpPr>
        <p:spPr>
          <a:ln/>
        </p:spPr>
        <p:txBody>
          <a:bodyPr/>
          <a:lstStyle>
            <a:lvl1pPr>
              <a:defRPr/>
            </a:lvl1pPr>
          </a:lstStyle>
          <a:p>
            <a:pPr>
              <a:defRPr/>
            </a:pPr>
            <a:fld id="{FCA166C8-6E06-4786-8718-31EF7319E178}"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877112761"/>
      </p:ext>
    </p:extLst>
  </p:cSld>
  <p:clrMapOvr>
    <a:masterClrMapping/>
  </p:clrMapOvr>
  <p:transition spd="slow" advClick="0" advTm="3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fld id="{3F0911D3-54F2-4065-ADF7-172F7E209C76}" type="datetime1">
              <a:rPr lang="zh-CN" altLang="en-US"/>
              <a:pPr>
                <a:defRPr/>
              </a:pPr>
              <a:t>2018/5/8</a:t>
            </a:fld>
            <a:endParaRPr lang="zh-CN" altLang="en-US" sz="1800">
              <a:solidFill>
                <a:schemeClr val="tx1"/>
              </a:solidFill>
            </a:endParaRPr>
          </a:p>
        </p:txBody>
      </p:sp>
      <p:sp>
        <p:nvSpPr>
          <p:cNvPr id="3"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4" name="Slide Number Placeholder 5"/>
          <p:cNvSpPr>
            <a:spLocks noGrp="1" noChangeArrowheads="1"/>
          </p:cNvSpPr>
          <p:nvPr>
            <p:ph type="sldNum" sz="quarter" idx="12"/>
          </p:nvPr>
        </p:nvSpPr>
        <p:spPr>
          <a:ln/>
        </p:spPr>
        <p:txBody>
          <a:bodyPr/>
          <a:lstStyle>
            <a:lvl1pPr>
              <a:defRPr/>
            </a:lvl1pPr>
          </a:lstStyle>
          <a:p>
            <a:pPr>
              <a:defRPr/>
            </a:pPr>
            <a:fld id="{9187F5F8-4725-44B7-944D-82D04C16A57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4203835600"/>
      </p:ext>
    </p:extLst>
  </p:cSld>
  <p:clrMapOvr>
    <a:masterClrMapping/>
  </p:clrMapOvr>
  <p:transition spd="slow" advClick="0" advTm="3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37F8DA7B-9244-425F-91F6-837B4AB87D44}" type="datetime1">
              <a:rPr lang="zh-CN" altLang="en-US"/>
              <a:pPr>
                <a:defRPr/>
              </a:pPr>
              <a:t>2018/5/8</a:t>
            </a:fld>
            <a:endParaRPr lang="zh-CN"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17D618D2-08C6-41FE-954D-CDC8B5CBD995}"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697548817"/>
      </p:ext>
    </p:extLst>
  </p:cSld>
  <p:clrMapOvr>
    <a:masterClrMapping/>
  </p:clrMapOvr>
  <p:transition spd="slow" advClick="0" advTm="3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fld id="{915CB596-E943-4BCB-B867-54782AE6BD79}" type="datetime1">
              <a:rPr lang="zh-CN" altLang="en-US"/>
              <a:pPr>
                <a:defRPr/>
              </a:pPr>
              <a:t>2018/5/8</a:t>
            </a:fld>
            <a:endParaRPr lang="zh-CN" altLang="en-US" sz="1800">
              <a:solidFill>
                <a:schemeClr val="tx1"/>
              </a:solidFill>
            </a:endParaRPr>
          </a:p>
        </p:txBody>
      </p:sp>
      <p:sp>
        <p:nvSpPr>
          <p:cNvPr id="6" name="Footer Placeholder 4"/>
          <p:cNvSpPr>
            <a:spLocks noGrp="1" noChangeArrowheads="1"/>
          </p:cNvSpPr>
          <p:nvPr>
            <p:ph type="ftr" sz="quarter" idx="11"/>
          </p:nvPr>
        </p:nvSpPr>
        <p:spPr>
          <a:ln/>
        </p:spPr>
        <p:txBody>
          <a:bodyPr/>
          <a:lstStyle>
            <a:lvl1pPr>
              <a:defRPr/>
            </a:lvl1pPr>
          </a:lstStyle>
          <a:p>
            <a:pPr>
              <a:defRPr/>
            </a:pPr>
            <a:endParaRPr lang="zh-CN" altLang="zh-CN"/>
          </a:p>
        </p:txBody>
      </p:sp>
      <p:sp>
        <p:nvSpPr>
          <p:cNvPr id="7" name="Slide Number Placeholder 5"/>
          <p:cNvSpPr>
            <a:spLocks noGrp="1" noChangeArrowheads="1"/>
          </p:cNvSpPr>
          <p:nvPr>
            <p:ph type="sldNum" sz="quarter" idx="12"/>
          </p:nvPr>
        </p:nvSpPr>
        <p:spPr>
          <a:ln/>
        </p:spPr>
        <p:txBody>
          <a:bodyPr/>
          <a:lstStyle>
            <a:lvl1pPr>
              <a:defRPr/>
            </a:lvl1pPr>
          </a:lstStyle>
          <a:p>
            <a:pPr>
              <a:defRPr/>
            </a:pPr>
            <a:fld id="{6EDAC618-0363-41E2-BB12-3860EBB7EF6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567732558"/>
      </p:ext>
    </p:extLst>
  </p:cSld>
  <p:clrMapOvr>
    <a:masterClrMapping/>
  </p:clrMapOvr>
  <p:transition spd="slow" advClick="0" advTm="300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sym typeface="Calibri Light" pitchFamily="34" charset="0"/>
              </a:rPr>
              <a:t>单击此处编辑母版标题样式</a:t>
            </a:r>
          </a:p>
        </p:txBody>
      </p:sp>
      <p:sp>
        <p:nvSpPr>
          <p:cNvPr id="1027" name="Text Placeholder 2"/>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sp>
        <p:nvSpPr>
          <p:cNvPr id="1028" name="Date Placeholder 3"/>
          <p:cNvSpPr>
            <a:spLocks noGrp="1" noChangeArrowheads="1"/>
          </p:cNvSpPr>
          <p:nvPr>
            <p:ph type="dt" sz="half" idx="2"/>
          </p:nvPr>
        </p:nvSpPr>
        <p:spPr bwMode="auto">
          <a:xfrm>
            <a:off x="6286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8CF8A53E-CDA9-4E08-B5E4-C2097292CB87}" type="datetime1">
              <a:rPr lang="zh-CN" altLang="en-US"/>
              <a:pPr>
                <a:defRPr/>
              </a:pPr>
              <a:t>2018/5/8</a:t>
            </a:fld>
            <a:endParaRPr lang="zh-CN" altLang="en-US" sz="1800">
              <a:solidFill>
                <a:schemeClr val="tx1"/>
              </a:solidFill>
            </a:endParaRPr>
          </a:p>
        </p:txBody>
      </p:sp>
      <p:sp>
        <p:nvSpPr>
          <p:cNvPr id="1029" name="Footer Placeholder 4"/>
          <p:cNvSpPr>
            <a:spLocks noGrp="1" noChangeArrowheads="1"/>
          </p:cNvSpPr>
          <p:nvPr>
            <p:ph type="ftr" sz="quarter" idx="3"/>
          </p:nvPr>
        </p:nvSpPr>
        <p:spPr bwMode="auto">
          <a:xfrm>
            <a:off x="3028950" y="6356350"/>
            <a:ext cx="308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zh-CN"/>
          </a:p>
        </p:txBody>
      </p:sp>
      <p:sp>
        <p:nvSpPr>
          <p:cNvPr id="1030" name="Slide Number Placeholder 5"/>
          <p:cNvSpPr>
            <a:spLocks noGrp="1" noChangeArrowheads="1"/>
          </p:cNvSpPr>
          <p:nvPr>
            <p:ph type="sldNum" sz="quarter" idx="4"/>
          </p:nvPr>
        </p:nvSpPr>
        <p:spPr bwMode="auto">
          <a:xfrm>
            <a:off x="6457950" y="6356350"/>
            <a:ext cx="2057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BF1DBE32-A185-4F51-96E4-0E00454E2305}" type="slidenum">
              <a:rPr lang="zh-CN" altLang="en-US"/>
              <a:pPr>
                <a:defRPr/>
              </a:pPr>
              <a:t>‹#›</a:t>
            </a:fld>
            <a:endParaRPr lang="zh-CN" altLang="en-US" sz="1800">
              <a:solidFill>
                <a:schemeClr val="tx1"/>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advClick="0" advTm="3000">
    <p:wipe/>
  </p:transition>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slide" Target="slide23.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slide" Target="slide19.xml"/></Relationships>
</file>

<file path=ppt/slides/_rels/slide1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37.jpeg"/><Relationship Id="rId4" Type="http://schemas.openxmlformats.org/officeDocument/2006/relationships/slide" Target="slide2.xml"/><Relationship Id="rId9"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1.png"/><Relationship Id="rId7" Type="http://schemas.openxmlformats.org/officeDocument/2006/relationships/image" Target="../media/image38.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13.xml"/><Relationship Id="rId9" Type="http://schemas.openxmlformats.org/officeDocument/2006/relationships/image" Target="../media/image41.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3.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13.xml"/><Relationship Id="rId9" Type="http://schemas.openxmlformats.org/officeDocument/2006/relationships/image" Target="../media/image45.jp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12.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1.png"/><Relationship Id="rId7"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6.xml"/><Relationship Id="rId1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8.png"/><Relationship Id="rId17" Type="http://schemas.openxmlformats.org/officeDocument/2006/relationships/slide" Target="slide25.xml"/><Relationship Id="rId2" Type="http://schemas.openxmlformats.org/officeDocument/2006/relationships/image" Target="../media/image10.png"/><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slide" Target="slide9.xml"/><Relationship Id="rId10" Type="http://schemas.openxmlformats.org/officeDocument/2006/relationships/slide" Target="slide5.xml"/><Relationship Id="rId4" Type="http://schemas.openxmlformats.org/officeDocument/2006/relationships/slide" Target="slide26.xml"/><Relationship Id="rId9" Type="http://schemas.openxmlformats.org/officeDocument/2006/relationships/image" Target="../media/image16.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11.xml"/></Relationships>
</file>

<file path=ppt/slides/_rels/slide2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11.png"/><Relationship Id="rId7"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10" Type="http://schemas.openxmlformats.org/officeDocument/2006/relationships/image" Target="../media/image55.png"/><Relationship Id="rId4" Type="http://schemas.openxmlformats.org/officeDocument/2006/relationships/slide" Target="slide11.xml"/><Relationship Id="rId9" Type="http://schemas.openxmlformats.org/officeDocument/2006/relationships/image" Target="../media/image54.jp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10.xml"/></Relationships>
</file>

<file path=ppt/slides/_rels/slide2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8.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11.png"/><Relationship Id="rId7" Type="http://schemas.openxmlformats.org/officeDocument/2006/relationships/image" Target="../media/image23.png"/><Relationship Id="rId12" Type="http://schemas.openxmlformats.org/officeDocument/2006/relationships/image" Target="../media/image62.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61.jpeg"/><Relationship Id="rId5" Type="http://schemas.openxmlformats.org/officeDocument/2006/relationships/image" Target="../media/image12.png"/><Relationship Id="rId10" Type="http://schemas.openxmlformats.org/officeDocument/2006/relationships/image" Target="../media/image60.jpeg"/><Relationship Id="rId4" Type="http://schemas.openxmlformats.org/officeDocument/2006/relationships/slide" Target="slide2.xml"/><Relationship Id="rId9"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5.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2.xml"/><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slide" Target="slide2.xm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2.png"/><Relationship Id="rId7" Type="http://schemas.openxmlformats.org/officeDocument/2006/relationships/image" Target="../media/image30.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700" y="0"/>
            <a:ext cx="27813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975" y="4645025"/>
            <a:ext cx="26130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700" y="766763"/>
            <a:ext cx="3011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863" y="176213"/>
            <a:ext cx="51911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2193925"/>
            <a:ext cx="7810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图片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0225" y="654050"/>
            <a:ext cx="442913"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文本框 11"/>
          <p:cNvSpPr>
            <a:spLocks noChangeArrowheads="1"/>
          </p:cNvSpPr>
          <p:nvPr/>
        </p:nvSpPr>
        <p:spPr bwMode="auto">
          <a:xfrm>
            <a:off x="2498725" y="2930525"/>
            <a:ext cx="4146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pPr>
            <a:r>
              <a:rPr lang="en-US" altLang="zh-CN" sz="3200">
                <a:solidFill>
                  <a:srgbClr val="000000"/>
                </a:solidFill>
                <a:latin typeface="微软雅黑" pitchFamily="34" charset="-122"/>
                <a:ea typeface="微软雅黑" pitchFamily="34" charset="-122"/>
                <a:sym typeface="微软雅黑" pitchFamily="34" charset="-122"/>
              </a:rPr>
              <a:t>—</a:t>
            </a:r>
            <a:r>
              <a:rPr lang="zh-CN" altLang="en-US" sz="3200">
                <a:solidFill>
                  <a:srgbClr val="000000"/>
                </a:solidFill>
                <a:latin typeface="微软雅黑" pitchFamily="34" charset="-122"/>
                <a:ea typeface="微软雅黑" pitchFamily="34" charset="-122"/>
                <a:sym typeface="微软雅黑" pitchFamily="34" charset="-122"/>
              </a:rPr>
              <a:t>日本战国史</a:t>
            </a:r>
            <a:r>
              <a:rPr lang="en-US" altLang="zh-CN" sz="3200">
                <a:solidFill>
                  <a:srgbClr val="000000"/>
                </a:solidFill>
                <a:latin typeface="微软雅黑" pitchFamily="34" charset="-122"/>
                <a:ea typeface="微软雅黑" pitchFamily="34" charset="-122"/>
                <a:sym typeface="微软雅黑" pitchFamily="34" charset="-122"/>
              </a:rPr>
              <a:t>—</a:t>
            </a:r>
            <a:endParaRPr lang="zh-CN" altLang="en-US" sz="3200">
              <a:solidFill>
                <a:srgbClr val="000000"/>
              </a:solidFill>
              <a:latin typeface="微软雅黑" pitchFamily="34" charset="-122"/>
              <a:ea typeface="微软雅黑" pitchFamily="34" charset="-122"/>
              <a:sym typeface="微软雅黑" pitchFamily="34" charset="-122"/>
            </a:endParaRPr>
          </a:p>
        </p:txBody>
      </p:sp>
      <p:pic>
        <p:nvPicPr>
          <p:cNvPr id="5131" name="图片 17"/>
          <p:cNvPicPr>
            <a:picLocks noChangeAspect="1" noChangeArrowheads="1"/>
          </p:cNvPicPr>
          <p:nvPr/>
        </p:nvPicPr>
        <p:blipFill>
          <a:blip r:embed="rId9">
            <a:extLst>
              <a:ext uri="{28A0092B-C50C-407E-A947-70E740481C1C}">
                <a14:useLocalDpi xmlns:a14="http://schemas.microsoft.com/office/drawing/2010/main" val="0"/>
              </a:ext>
            </a:extLst>
          </a:blip>
          <a:srcRect t="17418" b="23981"/>
          <a:stretch>
            <a:fillRect/>
          </a:stretch>
        </p:blipFill>
        <p:spPr bwMode="auto">
          <a:xfrm>
            <a:off x="471488" y="3463925"/>
            <a:ext cx="8199437"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p:cBhvr>
                                        <p:cTn id="7" dur="500"/>
                                        <p:tgtEl>
                                          <p:spTgt spid="5123"/>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5128"/>
                                        </p:tgtEl>
                                        <p:attrNameLst>
                                          <p:attrName>style.visibility</p:attrName>
                                        </p:attrNameLst>
                                      </p:cBhvr>
                                      <p:to>
                                        <p:strVal val="visible"/>
                                      </p:to>
                                    </p:set>
                                    <p:anim calcmode="lin" valueType="num">
                                      <p:cBhvr>
                                        <p:cTn id="11" dur="500" fill="hold"/>
                                        <p:tgtEl>
                                          <p:spTgt spid="5128"/>
                                        </p:tgtEl>
                                        <p:attrNameLst>
                                          <p:attrName>ppt_x</p:attrName>
                                        </p:attrNameLst>
                                      </p:cBhvr>
                                      <p:tavLst>
                                        <p:tav tm="0">
                                          <p:val>
                                            <p:strVal val="0-#ppt_w/2"/>
                                          </p:val>
                                        </p:tav>
                                        <p:tav tm="100000">
                                          <p:val>
                                            <p:strVal val="#ppt_x"/>
                                          </p:val>
                                        </p:tav>
                                      </p:tavLst>
                                    </p:anim>
                                    <p:anim calcmode="lin" valueType="num">
                                      <p:cBhvr>
                                        <p:cTn id="12" dur="500" fill="hold"/>
                                        <p:tgtEl>
                                          <p:spTgt spid="5128"/>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2" presetClass="entr" presetSubtype="2" fill="hold" nodeType="afterEffect">
                                  <p:stCondLst>
                                    <p:cond delay="0"/>
                                  </p:stCondLst>
                                  <p:childTnLst>
                                    <p:set>
                                      <p:cBhvr>
                                        <p:cTn id="15" dur="1" fill="hold">
                                          <p:stCondLst>
                                            <p:cond delay="0"/>
                                          </p:stCondLst>
                                        </p:cTn>
                                        <p:tgtEl>
                                          <p:spTgt spid="5127"/>
                                        </p:tgtEl>
                                        <p:attrNameLst>
                                          <p:attrName>style.visibility</p:attrName>
                                        </p:attrNameLst>
                                      </p:cBhvr>
                                      <p:to>
                                        <p:strVal val="visible"/>
                                      </p:to>
                                    </p:set>
                                    <p:anim calcmode="lin" valueType="num">
                                      <p:cBhvr>
                                        <p:cTn id="16" dur="500" fill="hold"/>
                                        <p:tgtEl>
                                          <p:spTgt spid="5127"/>
                                        </p:tgtEl>
                                        <p:attrNameLst>
                                          <p:attrName>ppt_x</p:attrName>
                                        </p:attrNameLst>
                                      </p:cBhvr>
                                      <p:tavLst>
                                        <p:tav tm="0">
                                          <p:val>
                                            <p:strVal val="1+#ppt_w/2"/>
                                          </p:val>
                                        </p:tav>
                                        <p:tav tm="100000">
                                          <p:val>
                                            <p:strVal val="#ppt_x"/>
                                          </p:val>
                                        </p:tav>
                                      </p:tavLst>
                                    </p:anim>
                                    <p:anim calcmode="lin" valueType="num">
                                      <p:cBhvr>
                                        <p:cTn id="17" dur="500" fill="hold"/>
                                        <p:tgtEl>
                                          <p:spTgt spid="5127"/>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500"/>
                            </p:stCondLst>
                            <p:childTnLst>
                              <p:par>
                                <p:cTn id="19" presetID="22" presetClass="entr" presetSubtype="8" fill="hold" nodeType="afterEffect">
                                  <p:stCondLst>
                                    <p:cond delay="0"/>
                                  </p:stCondLst>
                                  <p:childTnLst>
                                    <p:set>
                                      <p:cBhvr>
                                        <p:cTn id="20" dur="1" fill="hold">
                                          <p:stCondLst>
                                            <p:cond delay="0"/>
                                          </p:stCondLst>
                                        </p:cTn>
                                        <p:tgtEl>
                                          <p:spTgt spid="5125"/>
                                        </p:tgtEl>
                                        <p:attrNameLst>
                                          <p:attrName>style.visibility</p:attrName>
                                        </p:attrNameLst>
                                      </p:cBhvr>
                                      <p:to>
                                        <p:strVal val="visible"/>
                                      </p:to>
                                    </p:set>
                                    <p:animEffect>
                                      <p:cBhvr>
                                        <p:cTn id="21" dur="500"/>
                                        <p:tgtEl>
                                          <p:spTgt spid="5125"/>
                                        </p:tgtEl>
                                      </p:cBhvr>
                                    </p:animEffect>
                                  </p:childTnLst>
                                </p:cTn>
                              </p:par>
                            </p:childTnLst>
                          </p:cTn>
                        </p:par>
                        <p:par>
                          <p:cTn id="22" fill="hold" nodeType="afterGroup">
                            <p:stCondLst>
                              <p:cond delay="2000"/>
                            </p:stCondLst>
                            <p:childTnLst>
                              <p:par>
                                <p:cTn id="23" presetID="22" presetClass="entr" presetSubtype="1" fill="hold" nodeType="afterEffect">
                                  <p:stCondLst>
                                    <p:cond delay="0"/>
                                  </p:stCondLst>
                                  <p:childTnLst>
                                    <p:set>
                                      <p:cBhvr>
                                        <p:cTn id="24" dur="1" fill="hold">
                                          <p:stCondLst>
                                            <p:cond delay="0"/>
                                          </p:stCondLst>
                                        </p:cTn>
                                        <p:tgtEl>
                                          <p:spTgt spid="5126"/>
                                        </p:tgtEl>
                                        <p:attrNameLst>
                                          <p:attrName>style.visibility</p:attrName>
                                        </p:attrNameLst>
                                      </p:cBhvr>
                                      <p:to>
                                        <p:strVal val="visible"/>
                                      </p:to>
                                    </p:set>
                                    <p:animEffect>
                                      <p:cBhvr>
                                        <p:cTn id="25" dur="500"/>
                                        <p:tgtEl>
                                          <p:spTgt spid="5126"/>
                                        </p:tgtEl>
                                      </p:cBhvr>
                                    </p:animEffect>
                                  </p:childTnLst>
                                </p:cTn>
                              </p:par>
                            </p:childTnLst>
                          </p:cTn>
                        </p:par>
                        <p:par>
                          <p:cTn id="26" fill="hold" nodeType="afterGroup">
                            <p:stCondLst>
                              <p:cond delay="2500"/>
                            </p:stCondLst>
                            <p:childTnLst>
                              <p:par>
                                <p:cTn id="27" presetID="42" presetClass="entr" presetSubtype="0" fill="hold" nodeType="afterEffect">
                                  <p:stCondLst>
                                    <p:cond delay="0"/>
                                  </p:stCondLst>
                                  <p:childTnLst>
                                    <p:set>
                                      <p:cBhvr>
                                        <p:cTn id="28" dur="1" fill="hold">
                                          <p:stCondLst>
                                            <p:cond delay="0"/>
                                          </p:stCondLst>
                                        </p:cTn>
                                        <p:tgtEl>
                                          <p:spTgt spid="5124"/>
                                        </p:tgtEl>
                                        <p:attrNameLst>
                                          <p:attrName>style.visibility</p:attrName>
                                        </p:attrNameLst>
                                      </p:cBhvr>
                                      <p:to>
                                        <p:strVal val="visible"/>
                                      </p:to>
                                    </p:set>
                                    <p:animEffect>
                                      <p:cBhvr>
                                        <p:cTn id="29" dur="1000"/>
                                        <p:tgtEl>
                                          <p:spTgt spid="5124"/>
                                        </p:tgtEl>
                                      </p:cBhvr>
                                    </p:animEffect>
                                    <p:anim calcmode="lin" valueType="num">
                                      <p:cBhvr>
                                        <p:cTn id="30" dur="1000" fill="hold"/>
                                        <p:tgtEl>
                                          <p:spTgt spid="5124"/>
                                        </p:tgtEl>
                                        <p:attrNameLst>
                                          <p:attrName>ppt_x</p:attrName>
                                        </p:attrNameLst>
                                      </p:cBhvr>
                                      <p:tavLst>
                                        <p:tav tm="0">
                                          <p:val>
                                            <p:strVal val="#ppt_x"/>
                                          </p:val>
                                        </p:tav>
                                        <p:tav tm="100000">
                                          <p:val>
                                            <p:strVal val="#ppt_x"/>
                                          </p:val>
                                        </p:tav>
                                      </p:tavLst>
                                    </p:anim>
                                    <p:anim calcmode="lin" valueType="num">
                                      <p:cBhvr>
                                        <p:cTn id="31"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5129"/>
                                        </p:tgtEl>
                                        <p:attrNameLst>
                                          <p:attrName>style.visibility</p:attrName>
                                        </p:attrNameLst>
                                      </p:cBhvr>
                                      <p:to>
                                        <p:strVal val="visible"/>
                                      </p:to>
                                    </p:set>
                                    <p:anim calcmode="lin" valueType="num">
                                      <p:cBhvr>
                                        <p:cTn id="36" dur="500" fill="hold"/>
                                        <p:tgtEl>
                                          <p:spTgt spid="5129"/>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5129"/>
                                        </p:tgtEl>
                                        <p:attrNameLst>
                                          <p:attrName>ppt_y</p:attrName>
                                        </p:attrNameLst>
                                      </p:cBhvr>
                                      <p:tavLst>
                                        <p:tav tm="0">
                                          <p:val>
                                            <p:strVal val="#ppt_y"/>
                                          </p:val>
                                        </p:tav>
                                        <p:tav tm="100000">
                                          <p:val>
                                            <p:strVal val="#ppt_y"/>
                                          </p:val>
                                        </p:tav>
                                      </p:tavLst>
                                    </p:anim>
                                    <p:anim calcmode="lin" valueType="num">
                                      <p:cBhvr>
                                        <p:cTn id="38" dur="500" fill="hold"/>
                                        <p:tgtEl>
                                          <p:spTgt spid="5129"/>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5129"/>
                                        </p:tgtEl>
                                        <p:attrNameLst>
                                          <p:attrName>ppt_w</p:attrName>
                                        </p:attrNameLst>
                                      </p:cBhvr>
                                      <p:tavLst>
                                        <p:tav tm="0">
                                          <p:val>
                                            <p:strVal val="#ppt_w/10"/>
                                          </p:val>
                                        </p:tav>
                                        <p:tav tm="50000">
                                          <p:val>
                                            <p:strVal val="#ppt_w+.01"/>
                                          </p:val>
                                        </p:tav>
                                        <p:tav tm="100000">
                                          <p:val>
                                            <p:strVal val="#ppt_w"/>
                                          </p:val>
                                        </p:tav>
                                      </p:tavLst>
                                    </p:anim>
                                    <p:animEffect>
                                      <p:cBhvr>
                                        <p:cTn id="40" dur="500" tmFilter="0,0; .5, 1; 1, 1"/>
                                        <p:tgtEl>
                                          <p:spTgt spid="5129"/>
                                        </p:tgtEl>
                                      </p:cBhvr>
                                    </p:animEffect>
                                  </p:childTnLst>
                                </p:cTn>
                              </p:par>
                            </p:childTnLst>
                          </p:cTn>
                        </p:par>
                        <p:par>
                          <p:cTn id="41" fill="hold" nodeType="afterGroup">
                            <p:stCondLst>
                              <p:cond delay="800"/>
                            </p:stCondLst>
                            <p:childTnLst>
                              <p:par>
                                <p:cTn id="42" presetID="22" presetClass="entr" presetSubtype="8" fill="hold" nodeType="afterEffect">
                                  <p:stCondLst>
                                    <p:cond delay="0"/>
                                  </p:stCondLst>
                                  <p:childTnLst>
                                    <p:set>
                                      <p:cBhvr>
                                        <p:cTn id="43" dur="1" fill="hold">
                                          <p:stCondLst>
                                            <p:cond delay="0"/>
                                          </p:stCondLst>
                                        </p:cTn>
                                        <p:tgtEl>
                                          <p:spTgt spid="5131"/>
                                        </p:tgtEl>
                                        <p:attrNameLst>
                                          <p:attrName>style.visibility</p:attrName>
                                        </p:attrNameLst>
                                      </p:cBhvr>
                                      <p:to>
                                        <p:strVal val="visible"/>
                                      </p:to>
                                    </p:set>
                                    <p:animEffect>
                                      <p:cBhvr>
                                        <p:cTn id="44" dur="500"/>
                                        <p:tgtEl>
                                          <p:spTgt spid="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126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龙与虎 天与地</a:t>
            </a:r>
            <a:endParaRPr lang="zh-CN" altLang="en-US" dirty="0">
              <a:sym typeface="Calibri" pitchFamily="34" charset="0"/>
            </a:endParaRPr>
          </a:p>
        </p:txBody>
      </p:sp>
      <p:grpSp>
        <p:nvGrpSpPr>
          <p:cNvPr id="11269" name="Group 23"/>
          <p:cNvGrpSpPr>
            <a:grpSpLocks noChangeAspect="1"/>
          </p:cNvGrpSpPr>
          <p:nvPr/>
        </p:nvGrpSpPr>
        <p:grpSpPr bwMode="auto">
          <a:xfrm>
            <a:off x="-30163" y="6408738"/>
            <a:ext cx="9182101" cy="474662"/>
            <a:chOff x="0" y="0"/>
            <a:chExt cx="9184935" cy="410003"/>
          </a:xfrm>
        </p:grpSpPr>
        <p:pic>
          <p:nvPicPr>
            <p:cNvPr id="11273" name="Picture 2" descr="C:\Users\admin\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71"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2894130" y="653247"/>
            <a:ext cx="3262432" cy="830997"/>
          </a:xfrm>
          <a:prstGeom prst="rect">
            <a:avLst/>
          </a:prstGeom>
          <a:noFill/>
        </p:spPr>
        <p:txBody>
          <a:bodyPr wrap="none">
            <a:spAutoFit/>
          </a:bodyPr>
          <a:lstStyle/>
          <a:p>
            <a:pPr algn="ctr">
              <a:defRPr/>
            </a:pPr>
            <a:r>
              <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rPr>
              <a:t>川中岛合战</a:t>
            </a:r>
          </a:p>
        </p:txBody>
      </p:sp>
      <p:pic>
        <p:nvPicPr>
          <p:cNvPr id="1026" name="Picture 2">
            <a:hlinkClick r:id="rId7" action="ppaction://hlinksldjump"/>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538" y="1326038"/>
            <a:ext cx="6383337"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644525" y="4827046"/>
            <a:ext cx="7809010" cy="1569660"/>
          </a:xfrm>
          <a:prstGeom prst="rect">
            <a:avLst/>
          </a:prstGeom>
        </p:spPr>
        <p:txBody>
          <a:bodyPr wrap="square">
            <a:spAutoFit/>
          </a:bodyPr>
          <a:lstStyle/>
          <a:p>
            <a:pPr indent="457200"/>
            <a:r>
              <a:rPr lang="zh-CN" altLang="en-US" sz="2400" dirty="0">
                <a:latin typeface="+mn-ea"/>
                <a:ea typeface="+mn-ea"/>
              </a:rPr>
              <a:t>川中岛合战是日本战国时代甲斐国大名武田信玄与越后国大名上杉谦信之间，在北信浓川中岛地区进行五次大小战役的总称，或者专指发生于</a:t>
            </a:r>
            <a:r>
              <a:rPr lang="en-US" altLang="zh-CN" sz="2400" dirty="0">
                <a:latin typeface="+mn-ea"/>
                <a:ea typeface="+mn-ea"/>
              </a:rPr>
              <a:t>1561</a:t>
            </a:r>
            <a:r>
              <a:rPr lang="zh-CN" altLang="en-US" sz="2400" dirty="0">
                <a:latin typeface="+mn-ea"/>
                <a:ea typeface="+mn-ea"/>
              </a:rPr>
              <a:t>年（永禄</a:t>
            </a:r>
            <a:r>
              <a:rPr lang="en-US" altLang="zh-CN" sz="2400" dirty="0">
                <a:latin typeface="+mn-ea"/>
                <a:ea typeface="+mn-ea"/>
              </a:rPr>
              <a:t>4</a:t>
            </a:r>
            <a:r>
              <a:rPr lang="zh-CN" altLang="en-US" sz="2400" dirty="0">
                <a:latin typeface="+mn-ea"/>
                <a:ea typeface="+mn-ea"/>
              </a:rPr>
              <a:t>年）九月（旧历）的“八幡原之战”。</a:t>
            </a:r>
          </a:p>
        </p:txBody>
      </p:sp>
    </p:spTree>
  </p:cSld>
  <p:clrMapOvr>
    <a:masterClrMapping/>
  </p:clrMapOvr>
  <p:transition spd="slow" advClick="0" advTm="3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229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日本战国の豪杰</a:t>
            </a:r>
          </a:p>
        </p:txBody>
      </p:sp>
      <p:grpSp>
        <p:nvGrpSpPr>
          <p:cNvPr id="12294" name="Group 23"/>
          <p:cNvGrpSpPr>
            <a:grpSpLocks noChangeAspect="1"/>
          </p:cNvGrpSpPr>
          <p:nvPr/>
        </p:nvGrpSpPr>
        <p:grpSpPr bwMode="auto">
          <a:xfrm>
            <a:off x="-30163" y="6408738"/>
            <a:ext cx="9182101" cy="474662"/>
            <a:chOff x="0" y="0"/>
            <a:chExt cx="9184935" cy="410003"/>
          </a:xfrm>
        </p:grpSpPr>
        <p:pic>
          <p:nvPicPr>
            <p:cNvPr id="12295"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a:xfrm>
            <a:off x="3201906" y="653247"/>
            <a:ext cx="2646879" cy="830997"/>
          </a:xfrm>
          <a:prstGeom prst="rect">
            <a:avLst/>
          </a:prstGeom>
          <a:noFill/>
        </p:spPr>
        <p:txBody>
          <a:bodyPr wrap="none">
            <a:spAutoFit/>
          </a:bodyPr>
          <a:lstStyle/>
          <a:p>
            <a:pPr algn="ctr">
              <a:defRPr/>
            </a:pPr>
            <a:r>
              <a:rPr lang="zh-CN" alt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rPr>
              <a:t>织田信长</a:t>
            </a:r>
            <a:endPar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endParaRPr>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395" y="1534706"/>
            <a:ext cx="2090112" cy="26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10547" y="4414838"/>
            <a:ext cx="8369559" cy="1938992"/>
          </a:xfrm>
          <a:prstGeom prst="rect">
            <a:avLst/>
          </a:prstGeom>
          <a:noFill/>
        </p:spPr>
        <p:txBody>
          <a:bodyPr wrap="square" rtlCol="0">
            <a:spAutoFit/>
          </a:bodyPr>
          <a:lstStyle/>
          <a:p>
            <a:pPr marL="0" marR="0" lvl="0" indent="45720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ysClr val="windowText" lastClr="000000"/>
                </a:solidFill>
                <a:effectLst/>
                <a:uLnTx/>
                <a:uFillTx/>
              </a:rPr>
              <a:t>一代枭雄织田信长是活跃于战国时代的大名</a:t>
            </a:r>
            <a:r>
              <a:rPr lang="zh-CN" altLang="en-US" sz="2400" kern="0" dirty="0">
                <a:solidFill>
                  <a:sysClr val="windowText" lastClr="000000"/>
                </a:solidFill>
              </a:rPr>
              <a:t>。他施行大量使用火枪的战术，实行兵农分离，鼓励自由贸易，整顿交通路线等等革新政策，开拓了日本近代化的道路，他</a:t>
            </a:r>
            <a:r>
              <a:rPr kumimoji="0" lang="zh-CN" altLang="en-US" sz="2400" b="0" i="0" u="none" strike="noStrike" kern="0" cap="none" spc="0" normalizeH="0" baseline="0" noProof="0" dirty="0">
                <a:ln>
                  <a:noFill/>
                </a:ln>
                <a:solidFill>
                  <a:sysClr val="windowText" lastClr="000000"/>
                </a:solidFill>
                <a:effectLst/>
                <a:uLnTx/>
                <a:uFillTx/>
              </a:rPr>
              <a:t>成功控制以近畿地方为主的日本政治文化核心地带，使织田氏成为日本战国时代</a:t>
            </a:r>
            <a:r>
              <a:rPr kumimoji="0" lang="zh-CN" altLang="en-US" sz="2400" b="0" i="0" u="none" strike="noStrike" kern="0" cap="none" spc="0" normalizeH="0" baseline="0" noProof="0" dirty="0" smtClean="0">
                <a:ln>
                  <a:noFill/>
                </a:ln>
                <a:solidFill>
                  <a:sysClr val="windowText" lastClr="000000"/>
                </a:solidFill>
                <a:effectLst/>
                <a:uLnTx/>
                <a:uFillTx/>
              </a:rPr>
              <a:t>中晚期</a:t>
            </a:r>
            <a:r>
              <a:rPr kumimoji="0" lang="zh-CN" altLang="en-US" sz="2400" b="0" i="0" u="none" strike="noStrike" kern="0" cap="none" spc="0" normalizeH="0" baseline="0" noProof="0" dirty="0">
                <a:ln>
                  <a:noFill/>
                </a:ln>
                <a:solidFill>
                  <a:sysClr val="windowText" lastClr="000000"/>
                </a:solidFill>
                <a:effectLst/>
                <a:uLnTx/>
                <a:uFillTx/>
              </a:rPr>
              <a:t>最强大的</a:t>
            </a:r>
            <a:r>
              <a:rPr kumimoji="0" lang="zh-CN" altLang="en-US" sz="2400" b="0" i="0" u="none" strike="noStrike" kern="0" cap="none" spc="0" normalizeH="0" baseline="0" noProof="0" dirty="0" smtClean="0">
                <a:ln>
                  <a:noFill/>
                </a:ln>
                <a:solidFill>
                  <a:sysClr val="windowText" lastClr="000000"/>
                </a:solidFill>
                <a:effectLst/>
                <a:uLnTx/>
                <a:uFillTx/>
              </a:rPr>
              <a:t>大名。</a:t>
            </a:r>
            <a:endParaRPr kumimoji="0" lang="zh-CN" altLang="en-US" sz="2400" b="0" i="0" u="none" strike="noStrike" kern="0" cap="none" spc="0" normalizeH="0" baseline="0" noProof="0" dirty="0">
              <a:ln>
                <a:noFill/>
              </a:ln>
              <a:solidFill>
                <a:sysClr val="windowText" lastClr="000000"/>
              </a:solidFill>
              <a:effectLst/>
              <a:uLnTx/>
              <a:uFillTx/>
            </a:endParaRPr>
          </a:p>
        </p:txBody>
      </p:sp>
      <p:sp>
        <p:nvSpPr>
          <p:cNvPr id="15" name="TextBox 14"/>
          <p:cNvSpPr txBox="1"/>
          <p:nvPr/>
        </p:nvSpPr>
        <p:spPr>
          <a:xfrm>
            <a:off x="3581140" y="2410835"/>
            <a:ext cx="4256573"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rPr>
              <a:t>主要事件：</a:t>
            </a:r>
            <a:r>
              <a:rPr kumimoji="0" lang="zh-CN" altLang="en-US" sz="3200" b="0" i="0" u="none" strike="noStrike" kern="0" cap="none" spc="0" normalizeH="0" baseline="0" noProof="0" dirty="0">
                <a:ln>
                  <a:noFill/>
                </a:ln>
                <a:solidFill>
                  <a:srgbClr val="FF0000"/>
                </a:solidFill>
                <a:effectLst/>
                <a:uLnTx/>
                <a:uFillTx/>
                <a:hlinkClick r:id="rId8" action="ppaction://hlinksldjump"/>
              </a:rPr>
              <a:t>桶狭间之战</a:t>
            </a:r>
            <a:endParaRPr kumimoji="0" lang="en-US" altLang="zh-CN" sz="3200" b="0" i="0" u="none" strike="noStrike" kern="0" cap="none" spc="0" normalizeH="0" baseline="0" noProof="0" dirty="0">
              <a:ln>
                <a:noFill/>
              </a:ln>
              <a:solidFill>
                <a:srgbClr val="FF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rgbClr val="FF0000"/>
                </a:solidFill>
                <a:effectLst/>
                <a:uLnTx/>
                <a:uFillTx/>
              </a:rPr>
              <a:t>                  </a:t>
            </a:r>
            <a:r>
              <a:rPr kumimoji="0" lang="zh-CN" altLang="en-US" sz="3200" b="0" i="0" u="none" strike="noStrike" kern="0" cap="none" spc="0" normalizeH="0" baseline="0" noProof="0" dirty="0">
                <a:ln>
                  <a:noFill/>
                </a:ln>
                <a:solidFill>
                  <a:srgbClr val="FF0000"/>
                </a:solidFill>
                <a:effectLst/>
                <a:uLnTx/>
                <a:uFillTx/>
                <a:hlinkClick r:id="rId9" action="ppaction://hlinksldjump"/>
              </a:rPr>
              <a:t>本能寺之变</a:t>
            </a:r>
            <a:endParaRPr kumimoji="0" lang="zh-CN" altLang="en-US" sz="3200" b="0" i="0" u="none" strike="noStrike" kern="0" cap="none" spc="0" normalizeH="0" baseline="0" noProof="0" dirty="0">
              <a:ln>
                <a:noFill/>
              </a:ln>
              <a:solidFill>
                <a:srgbClr val="FF0000"/>
              </a:solidFill>
              <a:effectLst/>
              <a:uLnTx/>
              <a:uFillTx/>
            </a:endParaRPr>
          </a:p>
        </p:txBody>
      </p:sp>
      <p:pic>
        <p:nvPicPr>
          <p:cNvPr id="2054" name="Picture 6" descr="http://img.18183.duoku.com/uploads/allimg/161123/65-161123155Q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395" y="1509475"/>
            <a:ext cx="2090112" cy="2723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ppt_x"/>
                                          </p:val>
                                        </p:tav>
                                        <p:tav tm="100000">
                                          <p:val>
                                            <p:strVal val="#ppt_x"/>
                                          </p:val>
                                        </p:tav>
                                      </p:tavLst>
                                    </p:anim>
                                    <p:anim calcmode="lin" valueType="num">
                                      <p:cBhvr additive="base">
                                        <p:cTn id="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2054"/>
                                        </p:tgtEl>
                                      </p:cBhvr>
                                    </p:animEffect>
                                    <p:set>
                                      <p:cBhvr>
                                        <p:cTn id="13" dur="1" fill="hold">
                                          <p:stCondLst>
                                            <p:cond delay="499"/>
                                          </p:stCondLst>
                                        </p:cTn>
                                        <p:tgtEl>
                                          <p:spTgt spid="205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circle(in)">
                                      <p:cBhvr>
                                        <p:cTn id="18" dur="20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331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日本战国の豪杰</a:t>
            </a:r>
          </a:p>
        </p:txBody>
      </p:sp>
      <p:grpSp>
        <p:nvGrpSpPr>
          <p:cNvPr id="13318" name="Group 23"/>
          <p:cNvGrpSpPr>
            <a:grpSpLocks noChangeAspect="1"/>
          </p:cNvGrpSpPr>
          <p:nvPr/>
        </p:nvGrpSpPr>
        <p:grpSpPr bwMode="auto">
          <a:xfrm>
            <a:off x="-30163" y="6408738"/>
            <a:ext cx="9182101" cy="474662"/>
            <a:chOff x="0" y="0"/>
            <a:chExt cx="9184935" cy="410003"/>
          </a:xfrm>
        </p:grpSpPr>
        <p:pic>
          <p:nvPicPr>
            <p:cNvPr id="13319"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375" y="1476390"/>
            <a:ext cx="1963737"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3201906" y="653247"/>
            <a:ext cx="2646879" cy="830997"/>
          </a:xfrm>
          <a:prstGeom prst="rect">
            <a:avLst/>
          </a:prstGeom>
          <a:noFill/>
        </p:spPr>
        <p:txBody>
          <a:bodyPr wrap="none">
            <a:spAutoFit/>
          </a:bodyPr>
          <a:lstStyle/>
          <a:p>
            <a:pPr algn="ctr">
              <a:defRPr/>
            </a:pPr>
            <a:r>
              <a:rPr lang="zh-CN" alt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rPr>
              <a:t>丰臣秀吉</a:t>
            </a:r>
            <a:endPar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endParaRPr>
          </a:p>
        </p:txBody>
      </p:sp>
      <p:sp>
        <p:nvSpPr>
          <p:cNvPr id="11" name="TextBox 10"/>
          <p:cNvSpPr txBox="1"/>
          <p:nvPr/>
        </p:nvSpPr>
        <p:spPr>
          <a:xfrm>
            <a:off x="3581140" y="2410835"/>
            <a:ext cx="4256573"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rPr>
              <a:t>主要事件</a:t>
            </a:r>
            <a:r>
              <a:rPr kumimoji="0" lang="zh-CN" altLang="en-US" sz="3200" b="0" i="0" u="none" strike="noStrike" kern="0" cap="none" spc="0" normalizeH="0" baseline="0" noProof="0" dirty="0" smtClean="0">
                <a:ln>
                  <a:noFill/>
                </a:ln>
                <a:solidFill>
                  <a:sysClr val="windowText" lastClr="000000"/>
                </a:solidFill>
                <a:effectLst/>
                <a:uLnTx/>
                <a:uFillTx/>
              </a:rPr>
              <a:t>：</a:t>
            </a:r>
            <a:r>
              <a:rPr kumimoji="0" lang="zh-CN" altLang="en-US" sz="3200" b="0" i="0" u="none" strike="noStrike" kern="0" cap="none" spc="0" normalizeH="0" baseline="0" noProof="0" dirty="0" smtClean="0">
                <a:ln>
                  <a:noFill/>
                </a:ln>
                <a:solidFill>
                  <a:sysClr val="windowText" lastClr="000000"/>
                </a:solidFill>
                <a:effectLst/>
                <a:uLnTx/>
                <a:uFillTx/>
                <a:hlinkClick r:id="rId8" action="ppaction://hlinksldjump"/>
              </a:rPr>
              <a:t>山崎合战</a:t>
            </a:r>
            <a:endParaRPr kumimoji="0" lang="zh-CN" altLang="en-US" sz="3200" b="0" i="0" u="none" strike="noStrike" kern="0" cap="none" spc="0" normalizeH="0" baseline="0" noProof="0" dirty="0">
              <a:ln>
                <a:noFill/>
              </a:ln>
              <a:solidFill>
                <a:srgbClr val="FF0000"/>
              </a:solidFill>
              <a:effectLst/>
              <a:uLnTx/>
              <a:uFillTx/>
            </a:endParaRPr>
          </a:p>
        </p:txBody>
      </p:sp>
      <p:sp>
        <p:nvSpPr>
          <p:cNvPr id="12" name="TextBox 11"/>
          <p:cNvSpPr txBox="1"/>
          <p:nvPr/>
        </p:nvSpPr>
        <p:spPr>
          <a:xfrm>
            <a:off x="410547" y="4414838"/>
            <a:ext cx="8369559" cy="1569660"/>
          </a:xfrm>
          <a:prstGeom prst="rect">
            <a:avLst/>
          </a:prstGeom>
          <a:noFill/>
        </p:spPr>
        <p:txBody>
          <a:bodyPr wrap="square" rtlCol="0">
            <a:spAutoFit/>
          </a:bodyPr>
          <a:lstStyle/>
          <a:p>
            <a:pPr marL="0" marR="0" lvl="0" indent="457200" defTabSz="914400" eaLnBrk="1" fontAlgn="auto" latinLnBrk="0" hangingPunct="1">
              <a:lnSpc>
                <a:spcPct val="100000"/>
              </a:lnSpc>
              <a:spcBef>
                <a:spcPts val="0"/>
              </a:spcBef>
              <a:spcAft>
                <a:spcPts val="0"/>
              </a:spcAft>
              <a:buClrTx/>
              <a:buSzTx/>
              <a:buFontTx/>
              <a:buNone/>
              <a:tabLst/>
              <a:defRPr/>
            </a:pPr>
            <a:r>
              <a:rPr lang="zh-CN" altLang="en-US" sz="2400" kern="0" dirty="0">
                <a:solidFill>
                  <a:sysClr val="windowText" lastClr="000000"/>
                </a:solidFill>
              </a:rPr>
              <a:t>丰臣秀吉是日本战国时代中后期封建领主，本是一足轻（下级步兵），后因事奉织田信长而崛起是继室町幕府之后，完成近代首次统一日本的日本战国时代大名</a:t>
            </a:r>
            <a:r>
              <a:rPr lang="en-US" altLang="zh-CN" sz="2400" kern="0" dirty="0">
                <a:solidFill>
                  <a:sysClr val="windowText" lastClr="000000"/>
                </a:solidFill>
              </a:rPr>
              <a:t>1590-1598</a:t>
            </a:r>
            <a:r>
              <a:rPr lang="zh-CN" altLang="en-US" sz="2400" kern="0" dirty="0">
                <a:solidFill>
                  <a:sysClr val="windowText" lastClr="000000"/>
                </a:solidFill>
              </a:rPr>
              <a:t>年期间日本的实际统治者。</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wipe(down)">
                                      <p:cBhvr>
                                        <p:cTn id="20" dur="580">
                                          <p:stCondLst>
                                            <p:cond delay="0"/>
                                          </p:stCondLst>
                                        </p:cTn>
                                        <p:tgtEl>
                                          <p:spTgt spid="4098"/>
                                        </p:tgtEl>
                                      </p:cBhvr>
                                    </p:animEffect>
                                    <p:anim calcmode="lin" valueType="num">
                                      <p:cBhvr>
                                        <p:cTn id="21"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26" dur="26">
                                          <p:stCondLst>
                                            <p:cond delay="650"/>
                                          </p:stCondLst>
                                        </p:cTn>
                                        <p:tgtEl>
                                          <p:spTgt spid="4098"/>
                                        </p:tgtEl>
                                      </p:cBhvr>
                                      <p:to x="100000" y="60000"/>
                                    </p:animScale>
                                    <p:animScale>
                                      <p:cBhvr>
                                        <p:cTn id="27" dur="166" decel="50000">
                                          <p:stCondLst>
                                            <p:cond delay="676"/>
                                          </p:stCondLst>
                                        </p:cTn>
                                        <p:tgtEl>
                                          <p:spTgt spid="4098"/>
                                        </p:tgtEl>
                                      </p:cBhvr>
                                      <p:to x="100000" y="100000"/>
                                    </p:animScale>
                                    <p:animScale>
                                      <p:cBhvr>
                                        <p:cTn id="28" dur="26">
                                          <p:stCondLst>
                                            <p:cond delay="1312"/>
                                          </p:stCondLst>
                                        </p:cTn>
                                        <p:tgtEl>
                                          <p:spTgt spid="4098"/>
                                        </p:tgtEl>
                                      </p:cBhvr>
                                      <p:to x="100000" y="80000"/>
                                    </p:animScale>
                                    <p:animScale>
                                      <p:cBhvr>
                                        <p:cTn id="29" dur="166" decel="50000">
                                          <p:stCondLst>
                                            <p:cond delay="1338"/>
                                          </p:stCondLst>
                                        </p:cTn>
                                        <p:tgtEl>
                                          <p:spTgt spid="4098"/>
                                        </p:tgtEl>
                                      </p:cBhvr>
                                      <p:to x="100000" y="100000"/>
                                    </p:animScale>
                                    <p:animScale>
                                      <p:cBhvr>
                                        <p:cTn id="30" dur="26">
                                          <p:stCondLst>
                                            <p:cond delay="1642"/>
                                          </p:stCondLst>
                                        </p:cTn>
                                        <p:tgtEl>
                                          <p:spTgt spid="4098"/>
                                        </p:tgtEl>
                                      </p:cBhvr>
                                      <p:to x="100000" y="90000"/>
                                    </p:animScale>
                                    <p:animScale>
                                      <p:cBhvr>
                                        <p:cTn id="31" dur="166" decel="50000">
                                          <p:stCondLst>
                                            <p:cond delay="1668"/>
                                          </p:stCondLst>
                                        </p:cTn>
                                        <p:tgtEl>
                                          <p:spTgt spid="4098"/>
                                        </p:tgtEl>
                                      </p:cBhvr>
                                      <p:to x="100000" y="100000"/>
                                    </p:animScale>
                                    <p:animScale>
                                      <p:cBhvr>
                                        <p:cTn id="32" dur="26">
                                          <p:stCondLst>
                                            <p:cond delay="1808"/>
                                          </p:stCondLst>
                                        </p:cTn>
                                        <p:tgtEl>
                                          <p:spTgt spid="4098"/>
                                        </p:tgtEl>
                                      </p:cBhvr>
                                      <p:to x="100000" y="95000"/>
                                    </p:animScale>
                                    <p:animScale>
                                      <p:cBhvr>
                                        <p:cTn id="33"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433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日本战国の豪杰</a:t>
            </a:r>
          </a:p>
        </p:txBody>
      </p:sp>
      <p:grpSp>
        <p:nvGrpSpPr>
          <p:cNvPr id="14342" name="Group 23"/>
          <p:cNvGrpSpPr>
            <a:grpSpLocks noChangeAspect="1"/>
          </p:cNvGrpSpPr>
          <p:nvPr/>
        </p:nvGrpSpPr>
        <p:grpSpPr bwMode="auto">
          <a:xfrm>
            <a:off x="-30163" y="6408738"/>
            <a:ext cx="9182101" cy="474662"/>
            <a:chOff x="0" y="0"/>
            <a:chExt cx="9184935" cy="410003"/>
          </a:xfrm>
        </p:grpSpPr>
        <p:pic>
          <p:nvPicPr>
            <p:cNvPr id="14343"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p:cNvSpPr/>
          <p:nvPr/>
        </p:nvSpPr>
        <p:spPr>
          <a:xfrm>
            <a:off x="3201906" y="653247"/>
            <a:ext cx="2646879" cy="830997"/>
          </a:xfrm>
          <a:prstGeom prst="rect">
            <a:avLst/>
          </a:prstGeom>
          <a:noFill/>
        </p:spPr>
        <p:txBody>
          <a:bodyPr wrap="none">
            <a:spAutoFit/>
          </a:bodyPr>
          <a:lstStyle/>
          <a:p>
            <a:pPr algn="ctr">
              <a:defRPr/>
            </a:pPr>
            <a:r>
              <a:rPr lang="zh-CN" altLang="en-US" sz="4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rPr>
              <a:t>德川家康</a:t>
            </a:r>
            <a:endPar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endParaRPr>
          </a:p>
        </p:txBody>
      </p:sp>
      <p:sp>
        <p:nvSpPr>
          <p:cNvPr id="10" name="TextBox 9"/>
          <p:cNvSpPr txBox="1"/>
          <p:nvPr/>
        </p:nvSpPr>
        <p:spPr>
          <a:xfrm>
            <a:off x="3581140" y="2410835"/>
            <a:ext cx="5450893"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ysClr val="windowText" lastClr="000000"/>
                </a:solidFill>
                <a:effectLst/>
                <a:uLnTx/>
                <a:uFillTx/>
              </a:rPr>
              <a:t>主要事件</a:t>
            </a:r>
            <a:r>
              <a:rPr kumimoji="0" lang="zh-CN" altLang="en-US" sz="3200" b="0" i="0" u="none" strike="noStrike" kern="0" cap="none" spc="0" normalizeH="0" baseline="0" noProof="0" dirty="0" smtClean="0">
                <a:ln>
                  <a:noFill/>
                </a:ln>
                <a:solidFill>
                  <a:sysClr val="windowText" lastClr="000000"/>
                </a:solidFill>
                <a:effectLst/>
                <a:uLnTx/>
                <a:uFillTx/>
              </a:rPr>
              <a:t>：</a:t>
            </a:r>
            <a:r>
              <a:rPr kumimoji="0" lang="zh-CN" altLang="en-US" sz="3200" b="0" i="0" u="none" strike="noStrike" kern="0" cap="none" spc="0" normalizeH="0" baseline="0" noProof="0" dirty="0" smtClean="0">
                <a:ln>
                  <a:noFill/>
                </a:ln>
                <a:solidFill>
                  <a:sysClr val="windowText" lastClr="000000"/>
                </a:solidFill>
                <a:effectLst/>
                <a:uLnTx/>
                <a:uFillTx/>
                <a:hlinkClick r:id="rId8" action="ppaction://hlinksldjump"/>
              </a:rPr>
              <a:t>小牧长久手之战</a:t>
            </a:r>
            <a:endParaRPr kumimoji="0" lang="en-US" altLang="zh-CN" sz="3200" b="0" i="0" u="none" strike="noStrike" kern="0" cap="none" spc="0" normalizeH="0" baseline="0" noProof="0" dirty="0" smtClean="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3200" kern="0" dirty="0">
                <a:solidFill>
                  <a:sysClr val="windowText" lastClr="000000"/>
                </a:solidFill>
              </a:rPr>
              <a:t> </a:t>
            </a:r>
            <a:r>
              <a:rPr lang="en-US" altLang="zh-CN" sz="3200" kern="0" dirty="0" smtClean="0">
                <a:solidFill>
                  <a:sysClr val="windowText" lastClr="000000"/>
                </a:solidFill>
              </a:rPr>
              <a:t>                 </a:t>
            </a:r>
            <a:r>
              <a:rPr lang="zh-CN" altLang="en-US" sz="3200" kern="0" dirty="0" smtClean="0">
                <a:solidFill>
                  <a:sysClr val="windowText" lastClr="000000"/>
                </a:solidFill>
                <a:hlinkClick r:id="rId9" action="ppaction://hlinksldjump"/>
              </a:rPr>
              <a:t>关原合战</a:t>
            </a:r>
            <a:endParaRPr kumimoji="0" lang="zh-CN" altLang="en-US" sz="3200" b="0" i="0" u="none" strike="noStrike" kern="0" cap="none" spc="0" normalizeH="0" baseline="0" noProof="0" dirty="0">
              <a:ln>
                <a:noFill/>
              </a:ln>
              <a:solidFill>
                <a:srgbClr val="FF0000"/>
              </a:solidFill>
              <a:effectLst/>
              <a:uLnTx/>
              <a:uFillTx/>
            </a:endParaRPr>
          </a:p>
        </p:txBody>
      </p:sp>
      <p:pic>
        <p:nvPicPr>
          <p:cNvPr id="12" name="图片 11" descr="7553a0229ee24ce3d7cae29b.jpg"/>
          <p:cNvPicPr>
            <a:picLocks noChangeAspect="1"/>
          </p:cNvPicPr>
          <p:nvPr/>
        </p:nvPicPr>
        <p:blipFill>
          <a:blip r:embed="rId10" cstate="print"/>
          <a:stretch>
            <a:fillRect/>
          </a:stretch>
        </p:blipFill>
        <p:spPr>
          <a:xfrm>
            <a:off x="829385" y="1459477"/>
            <a:ext cx="2081452" cy="27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p:cNvSpPr txBox="1"/>
          <p:nvPr/>
        </p:nvSpPr>
        <p:spPr>
          <a:xfrm>
            <a:off x="410547" y="4414838"/>
            <a:ext cx="8369559" cy="1569660"/>
          </a:xfrm>
          <a:prstGeom prst="rect">
            <a:avLst/>
          </a:prstGeom>
          <a:noFill/>
        </p:spPr>
        <p:txBody>
          <a:bodyPr wrap="square" rtlCol="0">
            <a:spAutoFit/>
          </a:bodyPr>
          <a:lstStyle/>
          <a:p>
            <a:pPr marL="0" marR="0" lvl="0" indent="457200" defTabSz="914400" eaLnBrk="1" fontAlgn="auto" latinLnBrk="0" hangingPunct="1">
              <a:lnSpc>
                <a:spcPct val="100000"/>
              </a:lnSpc>
              <a:spcBef>
                <a:spcPts val="0"/>
              </a:spcBef>
              <a:spcAft>
                <a:spcPts val="0"/>
              </a:spcAft>
              <a:buClrTx/>
              <a:buSzTx/>
              <a:buFontTx/>
              <a:buNone/>
              <a:tabLst/>
              <a:defRPr/>
            </a:pPr>
            <a:r>
              <a:rPr lang="zh-CN" altLang="en-US" sz="2400" kern="0" dirty="0">
                <a:solidFill>
                  <a:sysClr val="windowText" lastClr="000000"/>
                </a:solidFill>
              </a:rPr>
              <a:t>日本战国时代末期杰出的政治家和军事家，江户幕府的第一代将军。他完成了织田信长和丰臣秀吉初步实现了的统一全国事业，结束了自战国时期以来的大小领主长期混战的动乱局面</a:t>
            </a:r>
            <a:endParaRPr lang="zh-CN" altLang="en-US" sz="2400" kern="0" dirty="0">
              <a:solidFill>
                <a:sysClr val="windowText" lastClr="000000"/>
              </a:solidFill>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heel(1)">
                                      <p:cBhvr>
                                        <p:cTn id="2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2662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关原合战</a:t>
            </a:r>
            <a:endParaRPr lang="zh-CN" altLang="en-US" dirty="0">
              <a:sym typeface="Calibri" pitchFamily="34" charset="0"/>
            </a:endParaRPr>
          </a:p>
        </p:txBody>
      </p:sp>
      <p:grpSp>
        <p:nvGrpSpPr>
          <p:cNvPr id="26630" name="Group 6"/>
          <p:cNvGrpSpPr>
            <a:grpSpLocks noChangeAspect="1"/>
          </p:cNvGrpSpPr>
          <p:nvPr/>
        </p:nvGrpSpPr>
        <p:grpSpPr bwMode="auto">
          <a:xfrm>
            <a:off x="-30163" y="6408738"/>
            <a:ext cx="9182101" cy="474662"/>
            <a:chOff x="0" y="0"/>
            <a:chExt cx="9184935" cy="410003"/>
          </a:xfrm>
        </p:grpSpPr>
        <p:pic>
          <p:nvPicPr>
            <p:cNvPr id="26636"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图片 13" descr="8697397f3136543a28388ae9.jpg"/>
          <p:cNvPicPr>
            <a:picLocks noChangeAspect="1"/>
          </p:cNvPicPr>
          <p:nvPr/>
        </p:nvPicPr>
        <p:blipFill>
          <a:blip r:embed="rId7"/>
          <a:stretch>
            <a:fillRect/>
          </a:stretch>
        </p:blipFill>
        <p:spPr>
          <a:xfrm>
            <a:off x="363909" y="1428736"/>
            <a:ext cx="4143372" cy="2643206"/>
          </a:xfrm>
          <a:prstGeom prst="rect">
            <a:avLst/>
          </a:prstGeom>
          <a:ln>
            <a:noFill/>
          </a:ln>
          <a:effectLst>
            <a:softEdge rad="112500"/>
          </a:effectLst>
        </p:spPr>
      </p:pic>
      <p:pic>
        <p:nvPicPr>
          <p:cNvPr id="15" name="图片 14" descr="02_19_661967794_17830.jpg"/>
          <p:cNvPicPr>
            <a:picLocks noChangeAspect="1"/>
          </p:cNvPicPr>
          <p:nvPr/>
        </p:nvPicPr>
        <p:blipFill>
          <a:blip r:embed="rId8"/>
          <a:stretch>
            <a:fillRect/>
          </a:stretch>
        </p:blipFill>
        <p:spPr>
          <a:xfrm>
            <a:off x="4789524" y="1357298"/>
            <a:ext cx="4024318" cy="2682879"/>
          </a:xfrm>
          <a:prstGeom prst="rect">
            <a:avLst/>
          </a:prstGeom>
          <a:ln>
            <a:noFill/>
          </a:ln>
          <a:effectLst>
            <a:softEdge rad="112500"/>
          </a:effectLst>
        </p:spPr>
      </p:pic>
      <p:sp>
        <p:nvSpPr>
          <p:cNvPr id="16" name="TextBox 15"/>
          <p:cNvSpPr txBox="1"/>
          <p:nvPr/>
        </p:nvSpPr>
        <p:spPr>
          <a:xfrm>
            <a:off x="357158" y="4335523"/>
            <a:ext cx="8215369" cy="193899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       </a:t>
            </a:r>
            <a:r>
              <a:rPr kumimoji="0" lang="zh-CN" altLang="en-US" sz="2400" b="0" i="0" u="none" strike="noStrike" kern="0" cap="none" spc="0" normalizeH="0" baseline="0" noProof="0" dirty="0">
                <a:ln>
                  <a:noFill/>
                </a:ln>
                <a:solidFill>
                  <a:sysClr val="windowText" lastClr="000000"/>
                </a:solidFill>
                <a:effectLst/>
                <a:uLnTx/>
                <a:uFillTx/>
              </a:rPr>
              <a:t>关原合战是战国时代发生于关原地区的一场战役。战役双方均动员了超过十万兵力，是应仁之乱以来全日本的最大规模的内战。此战是德川家康与丰臣秀赖的家臣石田三成的直接对决。由于其战争的胜负影响了谁可以拥有天下，所以此战也被誉为“决定天下的战争”。</a:t>
            </a:r>
          </a:p>
        </p:txBody>
      </p:sp>
    </p:spTree>
  </p:cSld>
  <p:clrMapOvr>
    <a:masterClrMapping/>
  </p:clrMapOvr>
  <p:transition spd="slow" advClick="0" advTm="300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2867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关原合战形势图</a:t>
            </a:r>
            <a:endParaRPr lang="zh-CN" altLang="en-US" dirty="0">
              <a:sym typeface="Calibri" pitchFamily="34" charset="0"/>
            </a:endParaRPr>
          </a:p>
        </p:txBody>
      </p:sp>
      <p:grpSp>
        <p:nvGrpSpPr>
          <p:cNvPr id="28678" name="Group 6"/>
          <p:cNvGrpSpPr>
            <a:grpSpLocks noChangeAspect="1"/>
          </p:cNvGrpSpPr>
          <p:nvPr/>
        </p:nvGrpSpPr>
        <p:grpSpPr bwMode="auto">
          <a:xfrm>
            <a:off x="-30163" y="6408738"/>
            <a:ext cx="9182101" cy="474662"/>
            <a:chOff x="0" y="0"/>
            <a:chExt cx="9184935" cy="410003"/>
          </a:xfrm>
        </p:grpSpPr>
        <p:pic>
          <p:nvPicPr>
            <p:cNvPr id="28690"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78731"/>
            <a:ext cx="9144000" cy="4300538"/>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942295"/>
            <a:ext cx="9151938" cy="5410200"/>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2969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小牧长久手之战</a:t>
            </a:r>
            <a:endParaRPr lang="zh-CN" altLang="en-US" dirty="0">
              <a:sym typeface="Calibri" pitchFamily="34" charset="0"/>
            </a:endParaRPr>
          </a:p>
        </p:txBody>
      </p:sp>
      <p:grpSp>
        <p:nvGrpSpPr>
          <p:cNvPr id="29702" name="Group 6"/>
          <p:cNvGrpSpPr>
            <a:grpSpLocks noChangeAspect="1"/>
          </p:cNvGrpSpPr>
          <p:nvPr/>
        </p:nvGrpSpPr>
        <p:grpSpPr bwMode="auto">
          <a:xfrm>
            <a:off x="-30163" y="6408738"/>
            <a:ext cx="9182101" cy="474662"/>
            <a:chOff x="0" y="0"/>
            <a:chExt cx="9184935" cy="410003"/>
          </a:xfrm>
        </p:grpSpPr>
        <p:pic>
          <p:nvPicPr>
            <p:cNvPr id="29715"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6"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图片 20" descr="jianyue hezhan.bmp"/>
          <p:cNvPicPr>
            <a:picLocks noChangeAspect="1"/>
          </p:cNvPicPr>
          <p:nvPr/>
        </p:nvPicPr>
        <p:blipFill>
          <a:blip r:embed="rId7"/>
          <a:stretch>
            <a:fillRect/>
          </a:stretch>
        </p:blipFill>
        <p:spPr>
          <a:xfrm>
            <a:off x="1053175" y="1274026"/>
            <a:ext cx="7000924" cy="28645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2" name="TextBox 21"/>
          <p:cNvSpPr txBox="1"/>
          <p:nvPr/>
        </p:nvSpPr>
        <p:spPr>
          <a:xfrm>
            <a:off x="357158" y="4382178"/>
            <a:ext cx="8215369" cy="1938992"/>
          </a:xfrm>
          <a:prstGeom prst="rect">
            <a:avLst/>
          </a:prstGeom>
          <a:noFill/>
        </p:spPr>
        <p:txBody>
          <a:bodyPr wrap="square" rtlCol="0">
            <a:spAutoFit/>
          </a:bodyPr>
          <a:lstStyle/>
          <a:p>
            <a:r>
              <a:rPr lang="zh-CN" altLang="en-US" dirty="0"/>
              <a:t>       </a:t>
            </a:r>
            <a:r>
              <a:rPr lang="zh-CN" altLang="en-US" sz="2400" dirty="0"/>
              <a:t>小牧长久手之战是于天正十二年（</a:t>
            </a:r>
            <a:r>
              <a:rPr lang="en-US" altLang="zh-CN" sz="2400" dirty="0"/>
              <a:t>1584</a:t>
            </a:r>
            <a:r>
              <a:rPr lang="zh-CN" altLang="en-US" sz="2400" dirty="0"/>
              <a:t>年）三月羽柴秀吉与德川家康之间的一场大规模会战，其时耗费将近一年，虽以德川军胜利告终，但因羽柴秀吉外交策略奏效，不得已之下向羽柴秀吉议和。而此战之后，在丰臣秀吉心中亦埋下了对德川家康这位敌手的敬佩和猜忌的种子。</a:t>
            </a:r>
          </a:p>
        </p:txBody>
      </p:sp>
    </p:spTree>
  </p:cSld>
  <p:clrMapOvr>
    <a:masterClrMapping/>
  </p:clrMapOvr>
  <p:transition spd="slow" advClick="0" advTm="300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072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713" y="-50800"/>
            <a:ext cx="2427287"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行军布阵图例</a:t>
            </a:r>
            <a:endParaRPr lang="zh-CN" altLang="en-US" dirty="0">
              <a:sym typeface="Calibri" pitchFamily="34" charset="0"/>
            </a:endParaRPr>
          </a:p>
        </p:txBody>
      </p:sp>
      <p:grpSp>
        <p:nvGrpSpPr>
          <p:cNvPr id="30726" name="Group 6"/>
          <p:cNvGrpSpPr>
            <a:grpSpLocks noChangeAspect="1"/>
          </p:cNvGrpSpPr>
          <p:nvPr/>
        </p:nvGrpSpPr>
        <p:grpSpPr bwMode="auto">
          <a:xfrm>
            <a:off x="-30163" y="6408738"/>
            <a:ext cx="9182101" cy="474662"/>
            <a:chOff x="0" y="0"/>
            <a:chExt cx="9184935" cy="410003"/>
          </a:xfrm>
        </p:grpSpPr>
        <p:pic>
          <p:nvPicPr>
            <p:cNvPr id="30757"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8"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171" y="909638"/>
            <a:ext cx="8822905" cy="5503568"/>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171" y="909638"/>
            <a:ext cx="8822905" cy="5487000"/>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277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山崎合战</a:t>
            </a:r>
            <a:endParaRPr lang="zh-CN" altLang="en-US" dirty="0">
              <a:sym typeface="Calibri" pitchFamily="34" charset="0"/>
            </a:endParaRPr>
          </a:p>
        </p:txBody>
      </p:sp>
      <p:grpSp>
        <p:nvGrpSpPr>
          <p:cNvPr id="32774" name="Group 6"/>
          <p:cNvGrpSpPr>
            <a:grpSpLocks noChangeAspect="1"/>
          </p:cNvGrpSpPr>
          <p:nvPr/>
        </p:nvGrpSpPr>
        <p:grpSpPr bwMode="auto">
          <a:xfrm>
            <a:off x="-30163" y="6408738"/>
            <a:ext cx="9182101" cy="474662"/>
            <a:chOff x="0" y="0"/>
            <a:chExt cx="9184935" cy="410003"/>
          </a:xfrm>
        </p:grpSpPr>
        <p:pic>
          <p:nvPicPr>
            <p:cNvPr id="32803"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04"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536" y="909638"/>
            <a:ext cx="4316443" cy="446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2455" y="916586"/>
            <a:ext cx="4644939" cy="44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37328" y="5243541"/>
            <a:ext cx="9246636" cy="1200329"/>
          </a:xfrm>
          <a:prstGeom prst="rect">
            <a:avLst/>
          </a:prstGeom>
          <a:noFill/>
        </p:spPr>
        <p:txBody>
          <a:bodyPr wrap="square" rtlCol="0">
            <a:spAutoFit/>
          </a:bodyPr>
          <a:lstStyle/>
          <a:p>
            <a:r>
              <a:rPr lang="zh-CN" altLang="en-US" sz="2400" dirty="0"/>
              <a:t>      本能寺事变后，秀吉立刻与正面敌人毛利家讲和，从备后彻夜赶回姬路城。史称“中国大反攻”。后在山崎北部与明智光秀对峙，赢得山崎合战后开始他的制霸天下之路。</a:t>
            </a:r>
          </a:p>
        </p:txBody>
      </p:sp>
    </p:spTree>
  </p:cSld>
  <p:clrMapOvr>
    <a:masterClrMapping/>
  </p:clrMapOvr>
  <p:transition spd="slow" advClick="0" advTm="300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379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本能寺之变过程结果</a:t>
            </a:r>
            <a:endParaRPr lang="zh-CN" altLang="en-US" dirty="0">
              <a:sym typeface="Calibri" pitchFamily="34" charset="0"/>
            </a:endParaRPr>
          </a:p>
        </p:txBody>
      </p:sp>
      <p:grpSp>
        <p:nvGrpSpPr>
          <p:cNvPr id="33798" name="Group 6"/>
          <p:cNvGrpSpPr>
            <a:grpSpLocks noChangeAspect="1"/>
          </p:cNvGrpSpPr>
          <p:nvPr/>
        </p:nvGrpSpPr>
        <p:grpSpPr bwMode="auto">
          <a:xfrm>
            <a:off x="-30163" y="6408738"/>
            <a:ext cx="9182101" cy="474662"/>
            <a:chOff x="0" y="0"/>
            <a:chExt cx="9184935" cy="410003"/>
          </a:xfrm>
        </p:grpSpPr>
        <p:pic>
          <p:nvPicPr>
            <p:cNvPr id="33839"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40"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801" name="图片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563" y="4537744"/>
            <a:ext cx="2562404" cy="258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643" y="1318103"/>
            <a:ext cx="2713037"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020949" y="1696038"/>
            <a:ext cx="3882085" cy="3046988"/>
          </a:xfrm>
          <a:prstGeom prst="rect">
            <a:avLst/>
          </a:prstGeom>
        </p:spPr>
        <p:txBody>
          <a:bodyPr wrap="square">
            <a:spAutoFit/>
          </a:bodyPr>
          <a:lstStyle/>
          <a:p>
            <a:pPr indent="457200"/>
            <a:r>
              <a:rPr lang="zh-CN" altLang="en-US" sz="2400" b="1" dirty="0">
                <a:latin typeface="+mn-ea"/>
                <a:ea typeface="+mn-ea"/>
              </a:rPr>
              <a:t>本能寺之变</a:t>
            </a:r>
            <a:r>
              <a:rPr lang="zh-CN" altLang="en-US" sz="2400" dirty="0">
                <a:latin typeface="+mn-ea"/>
                <a:ea typeface="+mn-ea"/>
              </a:rPr>
              <a:t>发生在日本天正</a:t>
            </a:r>
            <a:r>
              <a:rPr lang="en-US" altLang="zh-CN" sz="2400" dirty="0">
                <a:latin typeface="+mn-ea"/>
                <a:ea typeface="+mn-ea"/>
              </a:rPr>
              <a:t>10</a:t>
            </a:r>
            <a:r>
              <a:rPr lang="zh-CN" altLang="en-US" sz="2400" dirty="0">
                <a:latin typeface="+mn-ea"/>
                <a:ea typeface="+mn-ea"/>
              </a:rPr>
              <a:t>年（</a:t>
            </a:r>
            <a:r>
              <a:rPr lang="zh-CN" altLang="en-US" sz="2400" b="1" dirty="0">
                <a:latin typeface="+mn-ea"/>
                <a:ea typeface="+mn-ea"/>
              </a:rPr>
              <a:t>公元</a:t>
            </a:r>
            <a:r>
              <a:rPr lang="en-US" altLang="zh-CN" sz="2400" b="1" dirty="0">
                <a:latin typeface="+mn-ea"/>
                <a:ea typeface="+mn-ea"/>
              </a:rPr>
              <a:t>1582</a:t>
            </a:r>
            <a:r>
              <a:rPr lang="zh-CN" altLang="en-US" sz="2400" b="1" dirty="0">
                <a:latin typeface="+mn-ea"/>
                <a:ea typeface="+mn-ea"/>
              </a:rPr>
              <a:t>年</a:t>
            </a:r>
            <a:r>
              <a:rPr lang="zh-CN" altLang="en-US" sz="2400" dirty="0">
                <a:latin typeface="+mn-ea"/>
                <a:ea typeface="+mn-ea"/>
              </a:rPr>
              <a:t>） </a:t>
            </a:r>
            <a:r>
              <a:rPr lang="en-US" altLang="zh-CN" sz="2400" dirty="0">
                <a:latin typeface="+mn-ea"/>
                <a:ea typeface="+mn-ea"/>
              </a:rPr>
              <a:t>6</a:t>
            </a:r>
            <a:r>
              <a:rPr lang="zh-CN" altLang="en-US" sz="2400" dirty="0">
                <a:latin typeface="+mn-ea"/>
                <a:ea typeface="+mn-ea"/>
              </a:rPr>
              <a:t>月</a:t>
            </a:r>
            <a:r>
              <a:rPr lang="en-US" altLang="zh-CN" sz="2400" dirty="0">
                <a:latin typeface="+mn-ea"/>
                <a:ea typeface="+mn-ea"/>
              </a:rPr>
              <a:t>2</a:t>
            </a:r>
            <a:r>
              <a:rPr lang="zh-CN" altLang="en-US" sz="2400" dirty="0">
                <a:latin typeface="+mn-ea"/>
                <a:ea typeface="+mn-ea"/>
              </a:rPr>
              <a:t>日，织田信长的得力部下</a:t>
            </a:r>
            <a:r>
              <a:rPr lang="zh-CN" altLang="en-US" sz="2400" b="1" dirty="0">
                <a:latin typeface="+mn-ea"/>
                <a:ea typeface="+mn-ea"/>
              </a:rPr>
              <a:t>明智光秀</a:t>
            </a:r>
            <a:r>
              <a:rPr lang="zh-CN" altLang="en-US" sz="2400" dirty="0">
                <a:latin typeface="+mn-ea"/>
                <a:ea typeface="+mn-ea"/>
              </a:rPr>
              <a:t>在京都的本能寺中起兵谋反，杀害其主人信长。几近统一日本，结束战国乱世的织田信长殒命，日本历史也由此被改写。</a:t>
            </a:r>
          </a:p>
        </p:txBody>
      </p:sp>
    </p:spTree>
  </p:cSld>
  <p:clrMapOvr>
    <a:masterClrMapping/>
  </p:clrMapOvr>
  <p:transition spd="slow" advClick="0" advTm="300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409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2" name="Group 6"/>
          <p:cNvGrpSpPr>
            <a:grpSpLocks noChangeAspect="1"/>
          </p:cNvGrpSpPr>
          <p:nvPr/>
        </p:nvGrpSpPr>
        <p:grpSpPr bwMode="auto">
          <a:xfrm>
            <a:off x="2408238" y="1571625"/>
            <a:ext cx="968375" cy="1949450"/>
            <a:chOff x="0" y="0"/>
            <a:chExt cx="1291187" cy="2597470"/>
          </a:xfrm>
        </p:grpSpPr>
        <p:pic>
          <p:nvPicPr>
            <p:cNvPr id="4121" name="图片 8"/>
            <p:cNvPicPr>
              <a:picLocks noChangeAspect="1" noChangeArrowheads="1"/>
            </p:cNvPicPr>
            <p:nvPr/>
          </p:nvPicPr>
          <p:blipFill>
            <a:blip r:embed="rId6" cstate="print">
              <a:extLst>
                <a:ext uri="{28A0092B-C50C-407E-A947-70E740481C1C}">
                  <a14:useLocalDpi xmlns:a14="http://schemas.microsoft.com/office/drawing/2010/main" val="0"/>
                </a:ext>
              </a:extLst>
            </a:blip>
            <a:srcRect l="15086" t="12088" r="8333" b="6023"/>
            <a:stretch>
              <a:fillRect/>
            </a:stretch>
          </p:blipFill>
          <p:spPr bwMode="auto">
            <a:xfrm>
              <a:off x="755432" y="7300"/>
              <a:ext cx="535755" cy="5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2" name="图片 9"/>
            <p:cNvPicPr>
              <a:picLocks noChangeAspect="1" noChangeArrowheads="1"/>
            </p:cNvPicPr>
            <p:nvPr/>
          </p:nvPicPr>
          <p:blipFill>
            <a:blip r:embed="rId7">
              <a:extLst>
                <a:ext uri="{28A0092B-C50C-407E-A947-70E740481C1C}">
                  <a14:useLocalDpi xmlns:a14="http://schemas.microsoft.com/office/drawing/2010/main" val="0"/>
                </a:ext>
              </a:extLst>
            </a:blip>
            <a:srcRect l="15086" t="12088" r="8333" b="6023"/>
            <a:stretch>
              <a:fillRect/>
            </a:stretch>
          </p:blipFill>
          <p:spPr bwMode="auto">
            <a:xfrm rot="-5400000">
              <a:off x="3644" y="0"/>
              <a:ext cx="535755" cy="5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3" name="图片 10"/>
            <p:cNvPicPr>
              <a:picLocks noChangeAspect="1" noChangeArrowheads="1"/>
            </p:cNvPicPr>
            <p:nvPr/>
          </p:nvPicPr>
          <p:blipFill>
            <a:blip r:embed="rId7">
              <a:extLst>
                <a:ext uri="{28A0092B-C50C-407E-A947-70E740481C1C}">
                  <a14:useLocalDpi xmlns:a14="http://schemas.microsoft.com/office/drawing/2010/main" val="0"/>
                </a:ext>
              </a:extLst>
            </a:blip>
            <a:srcRect l="15086" t="12088" r="8333" b="6023"/>
            <a:stretch>
              <a:fillRect/>
            </a:stretch>
          </p:blipFill>
          <p:spPr bwMode="auto">
            <a:xfrm rot="5400000">
              <a:off x="755427" y="2061711"/>
              <a:ext cx="535755" cy="5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4" name="图片 11"/>
            <p:cNvPicPr>
              <a:picLocks noChangeAspect="1" noChangeArrowheads="1"/>
            </p:cNvPicPr>
            <p:nvPr/>
          </p:nvPicPr>
          <p:blipFill>
            <a:blip r:embed="rId6" cstate="print">
              <a:extLst>
                <a:ext uri="{28A0092B-C50C-407E-A947-70E740481C1C}">
                  <a14:useLocalDpi xmlns:a14="http://schemas.microsoft.com/office/drawing/2010/main" val="0"/>
                </a:ext>
              </a:extLst>
            </a:blip>
            <a:srcRect l="15086" t="12088" r="8333" b="6023"/>
            <a:stretch>
              <a:fillRect/>
            </a:stretch>
          </p:blipFill>
          <p:spPr bwMode="auto">
            <a:xfrm rot="10800000">
              <a:off x="0" y="2046746"/>
              <a:ext cx="535755" cy="53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5" name="图片 12"/>
            <p:cNvPicPr>
              <a:picLocks noChangeAspect="1" noChangeArrowheads="1"/>
            </p:cNvPicPr>
            <p:nvPr/>
          </p:nvPicPr>
          <p:blipFill>
            <a:blip r:embed="rId8">
              <a:extLst>
                <a:ext uri="{28A0092B-C50C-407E-A947-70E740481C1C}">
                  <a14:useLocalDpi xmlns:a14="http://schemas.microsoft.com/office/drawing/2010/main" val="0"/>
                </a:ext>
              </a:extLst>
            </a:blip>
            <a:srcRect l="25362" t="16441" r="28317" b="15642"/>
            <a:stretch>
              <a:fillRect/>
            </a:stretch>
          </p:blipFill>
          <p:spPr bwMode="auto">
            <a:xfrm>
              <a:off x="283076" y="535583"/>
              <a:ext cx="697669" cy="160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3" name="图片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88" y="3006725"/>
            <a:ext cx="2627312"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4" name="Group 13"/>
          <p:cNvGrpSpPr>
            <a:grpSpLocks/>
          </p:cNvGrpSpPr>
          <p:nvPr/>
        </p:nvGrpSpPr>
        <p:grpSpPr bwMode="auto">
          <a:xfrm>
            <a:off x="4089400" y="2776538"/>
            <a:ext cx="5054600" cy="2654300"/>
            <a:chOff x="0" y="0"/>
            <a:chExt cx="5054158" cy="2653672"/>
          </a:xfrm>
        </p:grpSpPr>
        <p:grpSp>
          <p:nvGrpSpPr>
            <p:cNvPr id="4105" name="Group 14"/>
            <p:cNvGrpSpPr>
              <a:grpSpLocks/>
            </p:cNvGrpSpPr>
            <p:nvPr/>
          </p:nvGrpSpPr>
          <p:grpSpPr bwMode="auto">
            <a:xfrm>
              <a:off x="1" y="0"/>
              <a:ext cx="5033483" cy="702035"/>
              <a:chOff x="0" y="0"/>
              <a:chExt cx="6711311" cy="936046"/>
            </a:xfrm>
          </p:grpSpPr>
          <p:pic>
            <p:nvPicPr>
              <p:cNvPr id="4118" name="图片 28">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720" y="0"/>
                <a:ext cx="1419166" cy="9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9" name="TextBox 19"/>
              <p:cNvSpPr>
                <a:spLocks noChangeArrowheads="1"/>
              </p:cNvSpPr>
              <p:nvPr/>
            </p:nvSpPr>
            <p:spPr bwMode="auto">
              <a:xfrm>
                <a:off x="1533293" y="57006"/>
                <a:ext cx="5178018" cy="49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日本战国の名称来历</a:t>
                </a:r>
              </a:p>
            </p:txBody>
          </p:sp>
          <p:pic>
            <p:nvPicPr>
              <p:cNvPr id="4120" name="图片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7407"/>
                <a:ext cx="581720" cy="73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6" name="Group 18"/>
            <p:cNvGrpSpPr>
              <a:grpSpLocks/>
            </p:cNvGrpSpPr>
            <p:nvPr/>
          </p:nvGrpSpPr>
          <p:grpSpPr bwMode="auto">
            <a:xfrm>
              <a:off x="1" y="678056"/>
              <a:ext cx="5033483" cy="696373"/>
              <a:chOff x="0" y="0"/>
              <a:chExt cx="6711311" cy="928497"/>
            </a:xfrm>
          </p:grpSpPr>
          <p:pic>
            <p:nvPicPr>
              <p:cNvPr id="4115" name="图片 25">
                <a:hlinkClick r:id="rId13" action="ppaction://hlinksldjump"/>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795" y="0"/>
                <a:ext cx="1419166" cy="92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6" name="TextBox 19"/>
              <p:cNvSpPr>
                <a:spLocks noChangeArrowheads="1"/>
              </p:cNvSpPr>
              <p:nvPr/>
            </p:nvSpPr>
            <p:spPr bwMode="auto">
              <a:xfrm>
                <a:off x="1533293" y="71087"/>
                <a:ext cx="5178018" cy="49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日本战国の开始与结束</a:t>
                </a:r>
              </a:p>
            </p:txBody>
          </p:sp>
          <p:pic>
            <p:nvPicPr>
              <p:cNvPr id="4117" name="图片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2442"/>
                <a:ext cx="581720" cy="73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7" name="Group 22"/>
            <p:cNvGrpSpPr>
              <a:grpSpLocks/>
            </p:cNvGrpSpPr>
            <p:nvPr/>
          </p:nvGrpSpPr>
          <p:grpSpPr bwMode="auto">
            <a:xfrm>
              <a:off x="0" y="1330948"/>
              <a:ext cx="5054158" cy="702035"/>
              <a:chOff x="0" y="0"/>
              <a:chExt cx="6738877" cy="936046"/>
            </a:xfrm>
          </p:grpSpPr>
          <p:pic>
            <p:nvPicPr>
              <p:cNvPr id="4112" name="图片 22">
                <a:hlinkClick r:id="rId15" action="ppaction://hlinksldjump"/>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384" y="0"/>
                <a:ext cx="1419166" cy="9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3" name="TextBox 19"/>
              <p:cNvSpPr>
                <a:spLocks noChangeArrowheads="1"/>
              </p:cNvSpPr>
              <p:nvPr/>
            </p:nvSpPr>
            <p:spPr bwMode="auto">
              <a:xfrm>
                <a:off x="1560859" y="97608"/>
                <a:ext cx="5178018" cy="49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日本战国の豪杰</a:t>
                </a:r>
              </a:p>
            </p:txBody>
          </p:sp>
          <p:pic>
            <p:nvPicPr>
              <p:cNvPr id="4114" name="图片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91329"/>
                <a:ext cx="581720" cy="73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8" name="Group 26"/>
            <p:cNvGrpSpPr>
              <a:grpSpLocks/>
            </p:cNvGrpSpPr>
            <p:nvPr/>
          </p:nvGrpSpPr>
          <p:grpSpPr bwMode="auto">
            <a:xfrm>
              <a:off x="0" y="1951637"/>
              <a:ext cx="5054158" cy="702035"/>
              <a:chOff x="0" y="0"/>
              <a:chExt cx="6738877" cy="936046"/>
            </a:xfrm>
          </p:grpSpPr>
          <p:pic>
            <p:nvPicPr>
              <p:cNvPr id="4109" name="图片 19">
                <a:hlinkClick r:id="rId17" action="ppaction://hlinksldjump"/>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2383" y="0"/>
                <a:ext cx="1419166" cy="93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TextBox 19"/>
              <p:cNvSpPr>
                <a:spLocks noChangeArrowheads="1"/>
              </p:cNvSpPr>
              <p:nvPr/>
            </p:nvSpPr>
            <p:spPr bwMode="auto">
              <a:xfrm>
                <a:off x="1560859" y="88704"/>
                <a:ext cx="5178018" cy="49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日本战国の评价</a:t>
                </a:r>
                <a:endParaRPr lang="zh-CN" altLang="en-US" dirty="0">
                  <a:sym typeface="Calibri" pitchFamily="34" charset="0"/>
                </a:endParaRPr>
              </a:p>
            </p:txBody>
          </p:sp>
          <p:pic>
            <p:nvPicPr>
              <p:cNvPr id="4111" name="图片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37125"/>
                <a:ext cx="581720" cy="73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barn(inVertical)">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1000"/>
                                        <p:tgtEl>
                                          <p:spTgt spid="4104"/>
                                        </p:tgtEl>
                                      </p:cBhvr>
                                    </p:animEffect>
                                    <p:anim calcmode="lin" valueType="num">
                                      <p:cBhvr>
                                        <p:cTn id="13" dur="1000" fill="hold"/>
                                        <p:tgtEl>
                                          <p:spTgt spid="4104"/>
                                        </p:tgtEl>
                                        <p:attrNameLst>
                                          <p:attrName>ppt_x</p:attrName>
                                        </p:attrNameLst>
                                      </p:cBhvr>
                                      <p:tavLst>
                                        <p:tav tm="0">
                                          <p:val>
                                            <p:strVal val="#ppt_x"/>
                                          </p:val>
                                        </p:tav>
                                        <p:tav tm="100000">
                                          <p:val>
                                            <p:strVal val="#ppt_x"/>
                                          </p:val>
                                        </p:tav>
                                      </p:tavLst>
                                    </p:anim>
                                    <p:anim calcmode="lin" valueType="num">
                                      <p:cBhvr>
                                        <p:cTn id="14" dur="1000" fill="hold"/>
                                        <p:tgtEl>
                                          <p:spTgt spid="4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4" y="394995"/>
            <a:ext cx="9174163" cy="601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8" name="内容占位符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4820"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b="1" dirty="0" smtClean="0">
                <a:solidFill>
                  <a:schemeClr val="bg1"/>
                </a:solidFill>
                <a:sym typeface="Calibri" pitchFamily="34" charset="0"/>
              </a:rPr>
              <a:t>织田信长殉死舞</a:t>
            </a:r>
            <a:endParaRPr lang="zh-CN" altLang="en-US" b="1" dirty="0">
              <a:solidFill>
                <a:schemeClr val="bg1"/>
              </a:solidFill>
              <a:sym typeface="Calibri" pitchFamily="34" charset="0"/>
            </a:endParaRPr>
          </a:p>
        </p:txBody>
      </p:sp>
      <p:grpSp>
        <p:nvGrpSpPr>
          <p:cNvPr id="34822" name="Group 6"/>
          <p:cNvGrpSpPr>
            <a:grpSpLocks noChangeAspect="1"/>
          </p:cNvGrpSpPr>
          <p:nvPr/>
        </p:nvGrpSpPr>
        <p:grpSpPr bwMode="auto">
          <a:xfrm>
            <a:off x="-30163" y="6408738"/>
            <a:ext cx="9182101" cy="474662"/>
            <a:chOff x="0" y="0"/>
            <a:chExt cx="9184935" cy="410003"/>
          </a:xfrm>
        </p:grpSpPr>
        <p:pic>
          <p:nvPicPr>
            <p:cNvPr id="34851"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52"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矩形 20"/>
          <p:cNvSpPr/>
          <p:nvPr/>
        </p:nvSpPr>
        <p:spPr>
          <a:xfrm>
            <a:off x="901105" y="3113664"/>
            <a:ext cx="7311623" cy="3108543"/>
          </a:xfrm>
          <a:prstGeom prst="rect">
            <a:avLst/>
          </a:prstGeom>
        </p:spPr>
        <p:txBody>
          <a:bodyPr wrap="square">
            <a:spAutoFit/>
          </a:bodyPr>
          <a:lstStyle/>
          <a:p>
            <a:pPr algn="ctr"/>
            <a:r>
              <a:rPr lang="zh-CN" altLang="en-US" sz="2800" dirty="0">
                <a:solidFill>
                  <a:schemeClr val="bg1"/>
                </a:solidFill>
                <a:latin typeface="华文新魏" pitchFamily="2" charset="-122"/>
                <a:ea typeface="华文新魏" pitchFamily="2" charset="-122"/>
              </a:rPr>
              <a:t>　　人间五十年，与天地相比</a:t>
            </a:r>
          </a:p>
          <a:p>
            <a:pPr algn="ctr"/>
            <a:r>
              <a:rPr lang="zh-CN" altLang="en-US" sz="2800" dirty="0">
                <a:solidFill>
                  <a:schemeClr val="bg1"/>
                </a:solidFill>
                <a:latin typeface="华文新魏" pitchFamily="2" charset="-122"/>
                <a:ea typeface="华文新魏" pitchFamily="2" charset="-122"/>
              </a:rPr>
              <a:t>　　不过渺小一物</a:t>
            </a:r>
          </a:p>
          <a:p>
            <a:pPr algn="ctr"/>
            <a:r>
              <a:rPr lang="zh-CN" altLang="en-US" sz="2800" dirty="0">
                <a:solidFill>
                  <a:schemeClr val="bg1"/>
                </a:solidFill>
                <a:latin typeface="华文新魏" pitchFamily="2" charset="-122"/>
                <a:ea typeface="华文新魏" pitchFamily="2" charset="-122"/>
              </a:rPr>
              <a:t>　　看世事，梦幻似水</a:t>
            </a:r>
          </a:p>
          <a:p>
            <a:pPr algn="ctr"/>
            <a:r>
              <a:rPr lang="zh-CN" altLang="en-US" sz="2800" dirty="0">
                <a:solidFill>
                  <a:schemeClr val="bg1"/>
                </a:solidFill>
                <a:latin typeface="华文新魏" pitchFamily="2" charset="-122"/>
                <a:ea typeface="华文新魏" pitchFamily="2" charset="-122"/>
              </a:rPr>
              <a:t>　　任人生一度，入灭随即当前</a:t>
            </a:r>
          </a:p>
          <a:p>
            <a:pPr algn="ctr"/>
            <a:r>
              <a:rPr lang="zh-CN" altLang="en-US" sz="2800" dirty="0">
                <a:solidFill>
                  <a:schemeClr val="bg1"/>
                </a:solidFill>
                <a:latin typeface="华文新魏" pitchFamily="2" charset="-122"/>
                <a:ea typeface="华文新魏" pitchFamily="2" charset="-122"/>
              </a:rPr>
              <a:t>　　此即为菩提之种，懊恼之情，满怀于心胸</a:t>
            </a:r>
          </a:p>
          <a:p>
            <a:pPr algn="ctr"/>
            <a:r>
              <a:rPr lang="zh-CN" altLang="en-US" sz="2800" dirty="0">
                <a:solidFill>
                  <a:schemeClr val="bg1"/>
                </a:solidFill>
                <a:latin typeface="华文新魏" pitchFamily="2" charset="-122"/>
                <a:ea typeface="华文新魏" pitchFamily="2" charset="-122"/>
              </a:rPr>
              <a:t>　　汝此刻即上京都，若见敦盛卿之首级</a:t>
            </a:r>
          </a:p>
          <a:p>
            <a:pPr algn="ctr"/>
            <a:r>
              <a:rPr lang="zh-CN" altLang="en-US" sz="2800" dirty="0">
                <a:solidFill>
                  <a:schemeClr val="bg1"/>
                </a:solidFill>
                <a:latin typeface="华文新魏" pitchFamily="2" charset="-122"/>
                <a:ea typeface="华文新魏" pitchFamily="2" charset="-122"/>
              </a:rPr>
              <a:t>　　放眼天下，海天之内，岂有长生不灭者？</a:t>
            </a:r>
          </a:p>
        </p:txBody>
      </p:sp>
      <p:sp>
        <p:nvSpPr>
          <p:cNvPr id="22" name="矩形 21"/>
          <p:cNvSpPr/>
          <p:nvPr/>
        </p:nvSpPr>
        <p:spPr>
          <a:xfrm>
            <a:off x="885321" y="1363360"/>
            <a:ext cx="7343192" cy="954107"/>
          </a:xfrm>
          <a:prstGeom prst="rect">
            <a:avLst/>
          </a:prstGeom>
        </p:spPr>
        <p:txBody>
          <a:bodyPr wrap="square">
            <a:spAutoFit/>
          </a:bodyPr>
          <a:lstStyle/>
          <a:p>
            <a:pPr lvl="0" algn="ctr"/>
            <a:r>
              <a:rPr lang="zh-CN" altLang="en-US" sz="2800" dirty="0">
                <a:solidFill>
                  <a:srgbClr val="FFFFFF"/>
                </a:solidFill>
                <a:latin typeface="华文新魏" pitchFamily="2" charset="-122"/>
                <a:ea typeface="华文新魏" pitchFamily="2" charset="-122"/>
              </a:rPr>
              <a:t>人生五十年，与天地长久相较，如梦又似幻；一度得生者，岂有不灭者乎？</a:t>
            </a:r>
            <a:endParaRPr lang="en-US" altLang="zh-CN" sz="2800" dirty="0">
              <a:solidFill>
                <a:srgbClr val="FFFFFF"/>
              </a:solidFill>
              <a:latin typeface="华文新魏" pitchFamily="2" charset="-122"/>
              <a:ea typeface="华文新魏" pitchFamily="2" charset="-122"/>
            </a:endParaRPr>
          </a:p>
        </p:txBody>
      </p:sp>
    </p:spTree>
  </p:cSld>
  <p:clrMapOvr>
    <a:masterClrMapping/>
  </p:clrMapOvr>
  <p:transition spd="slow" advClick="0" advTm="300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686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桶狭间之战双方实力对比</a:t>
            </a:r>
            <a:endParaRPr lang="zh-CN" altLang="en-US" dirty="0">
              <a:sym typeface="Calibri" pitchFamily="34" charset="0"/>
            </a:endParaRPr>
          </a:p>
        </p:txBody>
      </p:sp>
      <p:grpSp>
        <p:nvGrpSpPr>
          <p:cNvPr id="36870" name="Group 6"/>
          <p:cNvGrpSpPr>
            <a:grpSpLocks noChangeAspect="1"/>
          </p:cNvGrpSpPr>
          <p:nvPr/>
        </p:nvGrpSpPr>
        <p:grpSpPr bwMode="auto">
          <a:xfrm>
            <a:off x="-30163" y="6408738"/>
            <a:ext cx="9182101" cy="474662"/>
            <a:chOff x="0" y="0"/>
            <a:chExt cx="9184935" cy="410003"/>
          </a:xfrm>
        </p:grpSpPr>
        <p:pic>
          <p:nvPicPr>
            <p:cNvPr id="36909"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10"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872" name="图片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0550" y="5549900"/>
            <a:ext cx="34829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44524" y="962049"/>
            <a:ext cx="7799679" cy="1938992"/>
          </a:xfrm>
          <a:prstGeom prst="rect">
            <a:avLst/>
          </a:prstGeom>
        </p:spPr>
        <p:txBody>
          <a:bodyPr wrap="square">
            <a:spAutoFit/>
          </a:bodyPr>
          <a:lstStyle/>
          <a:p>
            <a:r>
              <a:rPr lang="zh-CN" altLang="en-US" sz="2000" b="1" dirty="0">
                <a:solidFill>
                  <a:srgbClr val="333333"/>
                </a:solidFill>
                <a:latin typeface="+mn-ea"/>
                <a:ea typeface="+mn-ea"/>
              </a:rPr>
              <a:t>今川家的战前动员力</a:t>
            </a:r>
            <a:endParaRPr lang="zh-CN" altLang="en-US" sz="2000" dirty="0">
              <a:solidFill>
                <a:srgbClr val="333333"/>
              </a:solidFill>
              <a:latin typeface="+mn-ea"/>
              <a:ea typeface="+mn-ea"/>
            </a:endParaRPr>
          </a:p>
          <a:p>
            <a:pPr indent="457200"/>
            <a:r>
              <a:rPr lang="zh-CN" altLang="en-US" sz="2000" dirty="0">
                <a:solidFill>
                  <a:srgbClr val="333333"/>
                </a:solidFill>
                <a:latin typeface="+mn-ea"/>
                <a:ea typeface="+mn-ea"/>
              </a:rPr>
              <a:t>今川义元对今川家进行了扫境出动的全动员。当时今川家的领地骏河、远江、三河，三国的石高在七十万石上下，今川义元做了全动员，因此今川家集结了</a:t>
            </a:r>
            <a:r>
              <a:rPr lang="en-US" altLang="zh-CN" sz="2000" dirty="0">
                <a:solidFill>
                  <a:srgbClr val="333333"/>
                </a:solidFill>
                <a:latin typeface="+mn-ea"/>
                <a:ea typeface="+mn-ea"/>
              </a:rPr>
              <a:t>20000</a:t>
            </a:r>
            <a:r>
              <a:rPr lang="zh-CN" altLang="en-US" sz="2000" dirty="0">
                <a:solidFill>
                  <a:srgbClr val="333333"/>
                </a:solidFill>
                <a:latin typeface="+mn-ea"/>
                <a:ea typeface="+mn-ea"/>
              </a:rPr>
              <a:t>到</a:t>
            </a:r>
            <a:r>
              <a:rPr lang="en-US" altLang="zh-CN" sz="2000" dirty="0">
                <a:solidFill>
                  <a:srgbClr val="333333"/>
                </a:solidFill>
                <a:latin typeface="+mn-ea"/>
                <a:ea typeface="+mn-ea"/>
              </a:rPr>
              <a:t>25000</a:t>
            </a:r>
            <a:r>
              <a:rPr lang="zh-CN" altLang="en-US" sz="2000" dirty="0">
                <a:solidFill>
                  <a:srgbClr val="333333"/>
                </a:solidFill>
                <a:latin typeface="+mn-ea"/>
                <a:ea typeface="+mn-ea"/>
              </a:rPr>
              <a:t>的兵力。（注：但不同的史书记载的兵书不同，以</a:t>
            </a:r>
            <a:r>
              <a:rPr lang="en-US" altLang="zh-CN" sz="2000" dirty="0">
                <a:solidFill>
                  <a:srgbClr val="333333"/>
                </a:solidFill>
                <a:latin typeface="+mn-ea"/>
                <a:ea typeface="+mn-ea"/>
              </a:rPr>
              <a:t>《</a:t>
            </a:r>
            <a:r>
              <a:rPr lang="zh-CN" altLang="en-US" sz="2000" dirty="0">
                <a:solidFill>
                  <a:srgbClr val="333333"/>
                </a:solidFill>
                <a:latin typeface="+mn-ea"/>
                <a:ea typeface="+mn-ea"/>
              </a:rPr>
              <a:t>信长公记</a:t>
            </a:r>
            <a:r>
              <a:rPr lang="en-US" altLang="zh-CN" sz="2000" dirty="0">
                <a:solidFill>
                  <a:srgbClr val="333333"/>
                </a:solidFill>
                <a:latin typeface="+mn-ea"/>
                <a:ea typeface="+mn-ea"/>
              </a:rPr>
              <a:t>》</a:t>
            </a:r>
            <a:r>
              <a:rPr lang="zh-CN" altLang="en-US" sz="2000" dirty="0">
                <a:solidFill>
                  <a:srgbClr val="333333"/>
                </a:solidFill>
                <a:latin typeface="+mn-ea"/>
                <a:ea typeface="+mn-ea"/>
              </a:rPr>
              <a:t>记载的人数为四万五千，大部分史料采用了这一记述。）</a:t>
            </a:r>
            <a:endParaRPr lang="zh-CN" altLang="en-US" sz="2000" b="0" i="0" dirty="0">
              <a:solidFill>
                <a:srgbClr val="333333"/>
              </a:solidFill>
              <a:effectLst/>
              <a:latin typeface="+mn-ea"/>
              <a:ea typeface="+mn-ea"/>
            </a:endParaRPr>
          </a:p>
        </p:txBody>
      </p:sp>
      <p:sp>
        <p:nvSpPr>
          <p:cNvPr id="3" name="矩形 2"/>
          <p:cNvSpPr/>
          <p:nvPr/>
        </p:nvSpPr>
        <p:spPr>
          <a:xfrm>
            <a:off x="644525" y="2923575"/>
            <a:ext cx="7799678" cy="1323439"/>
          </a:xfrm>
          <a:prstGeom prst="rect">
            <a:avLst/>
          </a:prstGeom>
        </p:spPr>
        <p:txBody>
          <a:bodyPr wrap="square">
            <a:spAutoFit/>
          </a:bodyPr>
          <a:lstStyle/>
          <a:p>
            <a:r>
              <a:rPr lang="zh-CN" altLang="en-US" sz="2000" b="1" dirty="0">
                <a:solidFill>
                  <a:srgbClr val="333333"/>
                </a:solidFill>
                <a:latin typeface="+mn-ea"/>
                <a:ea typeface="+mn-ea"/>
              </a:rPr>
              <a:t>织田家的战前动员力</a:t>
            </a:r>
            <a:endParaRPr lang="zh-CN" altLang="en-US" sz="2000" dirty="0">
              <a:solidFill>
                <a:srgbClr val="333333"/>
              </a:solidFill>
              <a:latin typeface="+mn-ea"/>
              <a:ea typeface="+mn-ea"/>
            </a:endParaRPr>
          </a:p>
          <a:p>
            <a:pPr indent="457200"/>
            <a:r>
              <a:rPr lang="zh-CN" altLang="en-US" sz="2000" dirty="0">
                <a:solidFill>
                  <a:srgbClr val="333333"/>
                </a:solidFill>
                <a:latin typeface="+mn-ea"/>
                <a:ea typeface="+mn-ea"/>
              </a:rPr>
              <a:t>“桶狭间合战”之时，织田信长尚未对尾张全境控制，其动员力远不及今川。从各种资料综合起来看，当时织田家可动员的全部兵力在</a:t>
            </a:r>
            <a:r>
              <a:rPr lang="en-US" altLang="zh-CN" sz="2000" dirty="0">
                <a:solidFill>
                  <a:srgbClr val="333333"/>
                </a:solidFill>
                <a:latin typeface="+mn-ea"/>
                <a:ea typeface="+mn-ea"/>
              </a:rPr>
              <a:t>4000</a:t>
            </a:r>
            <a:r>
              <a:rPr lang="zh-CN" altLang="en-US" sz="2000" dirty="0">
                <a:solidFill>
                  <a:srgbClr val="333333"/>
                </a:solidFill>
                <a:latin typeface="+mn-ea"/>
                <a:ea typeface="+mn-ea"/>
              </a:rPr>
              <a:t>上下。</a:t>
            </a:r>
            <a:endParaRPr lang="zh-CN" altLang="en-US" sz="2000" b="0" i="0" dirty="0">
              <a:solidFill>
                <a:srgbClr val="333333"/>
              </a:solidFill>
              <a:effectLst/>
              <a:latin typeface="+mn-ea"/>
              <a:ea typeface="+mn-ea"/>
            </a:endParaRPr>
          </a:p>
        </p:txBody>
      </p:sp>
      <p:sp>
        <p:nvSpPr>
          <p:cNvPr id="4" name="矩形 3"/>
          <p:cNvSpPr/>
          <p:nvPr/>
        </p:nvSpPr>
        <p:spPr>
          <a:xfrm>
            <a:off x="644525" y="4268352"/>
            <a:ext cx="7799678" cy="1323439"/>
          </a:xfrm>
          <a:prstGeom prst="rect">
            <a:avLst/>
          </a:prstGeom>
        </p:spPr>
        <p:txBody>
          <a:bodyPr wrap="square">
            <a:spAutoFit/>
          </a:bodyPr>
          <a:lstStyle/>
          <a:p>
            <a:r>
              <a:rPr lang="zh-CN" altLang="en-US" sz="2000" b="1" dirty="0">
                <a:solidFill>
                  <a:srgbClr val="333333"/>
                </a:solidFill>
                <a:latin typeface="arial"/>
              </a:rPr>
              <a:t>双方对比</a:t>
            </a:r>
            <a:endParaRPr lang="zh-CN" altLang="en-US" sz="2000" dirty="0">
              <a:solidFill>
                <a:srgbClr val="333333"/>
              </a:solidFill>
              <a:latin typeface="arial"/>
            </a:endParaRPr>
          </a:p>
          <a:p>
            <a:pPr indent="457200"/>
            <a:r>
              <a:rPr lang="zh-CN" altLang="en-US" sz="2000" dirty="0">
                <a:solidFill>
                  <a:srgbClr val="333333"/>
                </a:solidFill>
                <a:latin typeface="arial"/>
              </a:rPr>
              <a:t>就双方的兵力对比来看，今川军占有压倒性的优势，因此今川义元此次动员的最终目标并不只是尾张织田，而是上洛。而相对的织田家不具备任何优势，而对信长而言，这又是不能失败的战斗</a:t>
            </a:r>
            <a:r>
              <a:rPr lang="zh-CN" altLang="en-US" sz="2000" dirty="0" smtClean="0">
                <a:solidFill>
                  <a:srgbClr val="333333"/>
                </a:solidFill>
                <a:latin typeface="arial"/>
              </a:rPr>
              <a:t>。</a:t>
            </a:r>
            <a:endParaRPr lang="zh-CN" altLang="en-US" sz="2000" dirty="0"/>
          </a:p>
        </p:txBody>
      </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879" y="915972"/>
            <a:ext cx="4700188" cy="3264141"/>
          </a:xfrm>
          <a:prstGeom prst="rect">
            <a:avLst/>
          </a:prstGeom>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584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桶狭间之战过程及结果</a:t>
            </a:r>
            <a:endParaRPr lang="zh-CN" altLang="en-US" dirty="0">
              <a:sym typeface="Calibri" pitchFamily="34" charset="0"/>
            </a:endParaRPr>
          </a:p>
        </p:txBody>
      </p:sp>
      <p:grpSp>
        <p:nvGrpSpPr>
          <p:cNvPr id="35846" name="Group 6"/>
          <p:cNvGrpSpPr>
            <a:grpSpLocks noChangeAspect="1"/>
          </p:cNvGrpSpPr>
          <p:nvPr/>
        </p:nvGrpSpPr>
        <p:grpSpPr bwMode="auto">
          <a:xfrm>
            <a:off x="-30163" y="6408738"/>
            <a:ext cx="9182101" cy="474662"/>
            <a:chOff x="0" y="0"/>
            <a:chExt cx="9184935" cy="410003"/>
          </a:xfrm>
        </p:grpSpPr>
        <p:pic>
          <p:nvPicPr>
            <p:cNvPr id="35877"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8"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56" name="图片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0013" y="3871913"/>
            <a:ext cx="1423987"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矩形 40"/>
          <p:cNvSpPr/>
          <p:nvPr/>
        </p:nvSpPr>
        <p:spPr>
          <a:xfrm>
            <a:off x="3082985" y="516494"/>
            <a:ext cx="2877711" cy="400110"/>
          </a:xfrm>
          <a:prstGeom prst="rect">
            <a:avLst/>
          </a:prstGeom>
        </p:spPr>
        <p:txBody>
          <a:bodyPr wrap="none">
            <a:spAutoFit/>
          </a:bodyPr>
          <a:lstStyle/>
          <a:p>
            <a:pPr algn="ctr"/>
            <a:r>
              <a:rPr lang="zh-CN" altLang="en-US" sz="2000" b="1" dirty="0">
                <a:latin typeface="+mn-ea"/>
                <a:ea typeface="+mn-ea"/>
              </a:rPr>
              <a:t>永禄</a:t>
            </a:r>
            <a:r>
              <a:rPr lang="en-US" altLang="zh-CN" sz="2000" b="1" dirty="0">
                <a:latin typeface="+mn-ea"/>
                <a:ea typeface="+mn-ea"/>
              </a:rPr>
              <a:t>3</a:t>
            </a:r>
            <a:r>
              <a:rPr lang="zh-CN" altLang="en-US" sz="2000" b="1" dirty="0">
                <a:latin typeface="+mn-ea"/>
                <a:ea typeface="+mn-ea"/>
              </a:rPr>
              <a:t>年（公元</a:t>
            </a:r>
            <a:r>
              <a:rPr lang="en-US" altLang="zh-CN" sz="2000" b="1" dirty="0">
                <a:latin typeface="+mn-ea"/>
                <a:ea typeface="+mn-ea"/>
              </a:rPr>
              <a:t>1560</a:t>
            </a:r>
            <a:r>
              <a:rPr lang="zh-CN" altLang="en-US" sz="2000" b="1" dirty="0">
                <a:latin typeface="+mn-ea"/>
                <a:ea typeface="+mn-ea"/>
              </a:rPr>
              <a:t>年）</a:t>
            </a:r>
          </a:p>
        </p:txBody>
      </p:sp>
      <p:sp>
        <p:nvSpPr>
          <p:cNvPr id="42" name="矩形 41"/>
          <p:cNvSpPr/>
          <p:nvPr/>
        </p:nvSpPr>
        <p:spPr>
          <a:xfrm>
            <a:off x="120082" y="973754"/>
            <a:ext cx="2710999" cy="369332"/>
          </a:xfrm>
          <a:prstGeom prst="rect">
            <a:avLst/>
          </a:prstGeom>
        </p:spPr>
        <p:txBody>
          <a:bodyPr wrap="none">
            <a:spAutoFit/>
          </a:bodyPr>
          <a:lstStyle/>
          <a:p>
            <a:r>
              <a:rPr lang="en-US" altLang="zh-CN" dirty="0"/>
              <a:t>5</a:t>
            </a:r>
            <a:r>
              <a:rPr lang="zh-CN" altLang="en-US" dirty="0"/>
              <a:t>月</a:t>
            </a:r>
            <a:r>
              <a:rPr lang="en-US" altLang="zh-CN" dirty="0"/>
              <a:t>10</a:t>
            </a:r>
            <a:r>
              <a:rPr lang="zh-CN" altLang="en-US" dirty="0"/>
              <a:t>日 今川军进击开始</a:t>
            </a:r>
          </a:p>
        </p:txBody>
      </p:sp>
      <p:sp>
        <p:nvSpPr>
          <p:cNvPr id="43" name="矩形 42"/>
          <p:cNvSpPr/>
          <p:nvPr/>
        </p:nvSpPr>
        <p:spPr>
          <a:xfrm>
            <a:off x="120082" y="1283128"/>
            <a:ext cx="4572000" cy="646331"/>
          </a:xfrm>
          <a:prstGeom prst="rect">
            <a:avLst/>
          </a:prstGeom>
        </p:spPr>
        <p:txBody>
          <a:bodyPr>
            <a:spAutoFit/>
          </a:bodyPr>
          <a:lstStyle/>
          <a:p>
            <a:r>
              <a:rPr lang="en-US" altLang="zh-CN" dirty="0"/>
              <a:t>5</a:t>
            </a:r>
            <a:r>
              <a:rPr lang="zh-CN" altLang="en-US" dirty="0"/>
              <a:t>月</a:t>
            </a:r>
            <a:r>
              <a:rPr lang="en-US" altLang="zh-CN" dirty="0"/>
              <a:t>12</a:t>
            </a:r>
            <a:r>
              <a:rPr lang="zh-CN" altLang="en-US" dirty="0"/>
              <a:t>日 义元本队从骏府出发，到达藤枝。先锋到沓挂川。</a:t>
            </a:r>
          </a:p>
        </p:txBody>
      </p:sp>
      <p:sp>
        <p:nvSpPr>
          <p:cNvPr id="44" name="矩形 43"/>
          <p:cNvSpPr/>
          <p:nvPr/>
        </p:nvSpPr>
        <p:spPr>
          <a:xfrm>
            <a:off x="120082" y="1870843"/>
            <a:ext cx="4572000" cy="3139321"/>
          </a:xfrm>
          <a:prstGeom prst="rect">
            <a:avLst/>
          </a:prstGeom>
        </p:spPr>
        <p:txBody>
          <a:bodyPr>
            <a:spAutoFit/>
          </a:bodyPr>
          <a:lstStyle/>
          <a:p>
            <a:r>
              <a:rPr lang="en-US" altLang="zh-CN" dirty="0"/>
              <a:t>5</a:t>
            </a:r>
            <a:r>
              <a:rPr lang="zh-CN" altLang="en-US" dirty="0"/>
              <a:t>月</a:t>
            </a:r>
            <a:r>
              <a:rPr lang="en-US" altLang="zh-CN" dirty="0"/>
              <a:t>13</a:t>
            </a:r>
            <a:r>
              <a:rPr lang="zh-CN" altLang="en-US" dirty="0"/>
              <a:t>日 义元本队到沓挂川。先锋到达池田。</a:t>
            </a:r>
          </a:p>
          <a:p>
            <a:r>
              <a:rPr lang="en-US" altLang="zh-CN" dirty="0"/>
              <a:t>5</a:t>
            </a:r>
            <a:r>
              <a:rPr lang="zh-CN" altLang="en-US" dirty="0"/>
              <a:t>月</a:t>
            </a:r>
            <a:r>
              <a:rPr lang="en-US" altLang="zh-CN" dirty="0"/>
              <a:t>14</a:t>
            </a:r>
            <a:r>
              <a:rPr lang="zh-CN" altLang="en-US" dirty="0"/>
              <a:t>日 义元本队到达引马城（后来的浜松城）。先锋到达赤坂。</a:t>
            </a:r>
          </a:p>
          <a:p>
            <a:r>
              <a:rPr lang="en-US" altLang="zh-CN" dirty="0"/>
              <a:t>5</a:t>
            </a:r>
            <a:r>
              <a:rPr lang="zh-CN" altLang="en-US" dirty="0"/>
              <a:t>月</a:t>
            </a:r>
            <a:r>
              <a:rPr lang="en-US" altLang="zh-CN" dirty="0"/>
              <a:t>15</a:t>
            </a:r>
            <a:r>
              <a:rPr lang="zh-CN" altLang="en-US" dirty="0"/>
              <a:t>日 义元本队到达吉田。先锋到达御油</a:t>
            </a:r>
            <a:r>
              <a:rPr lang="en-US" altLang="zh-CN" dirty="0"/>
              <a:t>·</a:t>
            </a:r>
            <a:r>
              <a:rPr lang="zh-CN" altLang="en-US" dirty="0"/>
              <a:t>赤坂。</a:t>
            </a:r>
          </a:p>
          <a:p>
            <a:r>
              <a:rPr lang="en-US" altLang="zh-CN" dirty="0"/>
              <a:t>5</a:t>
            </a:r>
            <a:r>
              <a:rPr lang="zh-CN" altLang="en-US" dirty="0"/>
              <a:t>月</a:t>
            </a:r>
            <a:r>
              <a:rPr lang="en-US" altLang="zh-CN" dirty="0"/>
              <a:t>16</a:t>
            </a:r>
            <a:r>
              <a:rPr lang="zh-CN" altLang="en-US" dirty="0"/>
              <a:t>日 义元本队到达冈崎。先锋到达池鲤鲋（后来的知立）。</a:t>
            </a:r>
          </a:p>
          <a:p>
            <a:r>
              <a:rPr lang="en-US" altLang="zh-CN" dirty="0"/>
              <a:t>5</a:t>
            </a:r>
            <a:r>
              <a:rPr lang="zh-CN" altLang="en-US" dirty="0"/>
              <a:t>月</a:t>
            </a:r>
            <a:r>
              <a:rPr lang="en-US" altLang="zh-CN" dirty="0"/>
              <a:t>17</a:t>
            </a:r>
            <a:r>
              <a:rPr lang="zh-CN" altLang="en-US" dirty="0"/>
              <a:t>日 义元本队到达池鲤鲋。先锋越过境川，侵入尾张境内。</a:t>
            </a:r>
          </a:p>
          <a:p>
            <a:r>
              <a:rPr lang="en-US" altLang="zh-CN" dirty="0"/>
              <a:t>5</a:t>
            </a:r>
            <a:r>
              <a:rPr lang="zh-CN" altLang="en-US" dirty="0"/>
              <a:t>月</a:t>
            </a:r>
            <a:r>
              <a:rPr lang="en-US" altLang="zh-CN" dirty="0"/>
              <a:t>18</a:t>
            </a:r>
            <a:r>
              <a:rPr lang="zh-CN" altLang="en-US" dirty="0"/>
              <a:t>日 义元于沓挂进行军议</a:t>
            </a:r>
          </a:p>
        </p:txBody>
      </p:sp>
      <p:sp>
        <p:nvSpPr>
          <p:cNvPr id="45" name="矩形 44"/>
          <p:cNvSpPr/>
          <p:nvPr/>
        </p:nvSpPr>
        <p:spPr>
          <a:xfrm>
            <a:off x="120082" y="4917043"/>
            <a:ext cx="3698448" cy="369332"/>
          </a:xfrm>
          <a:prstGeom prst="rect">
            <a:avLst/>
          </a:prstGeom>
        </p:spPr>
        <p:txBody>
          <a:bodyPr wrap="none">
            <a:spAutoFit/>
          </a:bodyPr>
          <a:lstStyle/>
          <a:p>
            <a:r>
              <a:rPr lang="en-US" altLang="zh-CN" dirty="0"/>
              <a:t>5</a:t>
            </a:r>
            <a:r>
              <a:rPr lang="zh-CN" altLang="en-US" dirty="0"/>
              <a:t>月</a:t>
            </a:r>
            <a:r>
              <a:rPr lang="en-US" altLang="zh-CN" dirty="0"/>
              <a:t>18</a:t>
            </a:r>
            <a:r>
              <a:rPr lang="zh-CN" altLang="en-US" dirty="0"/>
              <a:t>日 傍晚 松平元康大高城运粮</a:t>
            </a:r>
          </a:p>
        </p:txBody>
      </p:sp>
      <p:sp>
        <p:nvSpPr>
          <p:cNvPr id="46" name="矩形 45"/>
          <p:cNvSpPr/>
          <p:nvPr/>
        </p:nvSpPr>
        <p:spPr>
          <a:xfrm>
            <a:off x="120082" y="5248275"/>
            <a:ext cx="4160113"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未明 松平元康开始进攻丸根砦</a:t>
            </a:r>
          </a:p>
        </p:txBody>
      </p:sp>
      <p:sp>
        <p:nvSpPr>
          <p:cNvPr id="47" name="矩形 46"/>
          <p:cNvSpPr/>
          <p:nvPr/>
        </p:nvSpPr>
        <p:spPr>
          <a:xfrm>
            <a:off x="120082" y="5560323"/>
            <a:ext cx="4572000" cy="646331"/>
          </a:xfrm>
          <a:prstGeom prst="rect">
            <a:avLst/>
          </a:prstGeom>
        </p:spPr>
        <p:txBody>
          <a:bodyPr>
            <a:spAutoFit/>
          </a:bodyPr>
          <a:lstStyle/>
          <a:p>
            <a:r>
              <a:rPr lang="en-US" altLang="zh-CN" dirty="0"/>
              <a:t>5</a:t>
            </a:r>
            <a:r>
              <a:rPr lang="zh-CN" altLang="en-US" dirty="0"/>
              <a:t>月</a:t>
            </a:r>
            <a:r>
              <a:rPr lang="en-US" altLang="zh-CN" dirty="0"/>
              <a:t>19</a:t>
            </a:r>
            <a:r>
              <a:rPr lang="zh-CN" altLang="en-US" dirty="0"/>
              <a:t>日 同时刻 朝比奈泰朝开始进攻鹫津砦</a:t>
            </a:r>
          </a:p>
        </p:txBody>
      </p:sp>
      <p:sp>
        <p:nvSpPr>
          <p:cNvPr id="48" name="矩形 47"/>
          <p:cNvSpPr/>
          <p:nvPr/>
        </p:nvSpPr>
        <p:spPr>
          <a:xfrm>
            <a:off x="4692082" y="973754"/>
            <a:ext cx="2544286"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黎明 信长出阵</a:t>
            </a:r>
          </a:p>
        </p:txBody>
      </p:sp>
      <p:sp>
        <p:nvSpPr>
          <p:cNvPr id="49" name="矩形 48"/>
          <p:cNvSpPr/>
          <p:nvPr/>
        </p:nvSpPr>
        <p:spPr>
          <a:xfrm>
            <a:off x="4692082" y="1343086"/>
            <a:ext cx="3365024"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上午</a:t>
            </a:r>
            <a:r>
              <a:rPr lang="en-US" altLang="zh-CN" dirty="0"/>
              <a:t>8</a:t>
            </a:r>
            <a:r>
              <a:rPr lang="zh-CN" altLang="en-US" dirty="0"/>
              <a:t>时 信长到达热田</a:t>
            </a:r>
          </a:p>
        </p:txBody>
      </p:sp>
      <p:sp>
        <p:nvSpPr>
          <p:cNvPr id="50" name="矩形 49"/>
          <p:cNvSpPr/>
          <p:nvPr/>
        </p:nvSpPr>
        <p:spPr>
          <a:xfrm>
            <a:off x="4692082" y="1748484"/>
            <a:ext cx="4572000" cy="646331"/>
          </a:xfrm>
          <a:prstGeom prst="rect">
            <a:avLst/>
          </a:prstGeom>
        </p:spPr>
        <p:txBody>
          <a:bodyPr>
            <a:spAutoFit/>
          </a:bodyPr>
          <a:lstStyle/>
          <a:p>
            <a:r>
              <a:rPr lang="en-US" altLang="zh-CN" dirty="0"/>
              <a:t>5</a:t>
            </a:r>
            <a:r>
              <a:rPr lang="zh-CN" altLang="en-US" dirty="0"/>
              <a:t>月</a:t>
            </a:r>
            <a:r>
              <a:rPr lang="en-US" altLang="zh-CN" dirty="0"/>
              <a:t>19</a:t>
            </a:r>
            <a:r>
              <a:rPr lang="zh-CN" altLang="en-US" dirty="0"/>
              <a:t>日 上午</a:t>
            </a:r>
            <a:r>
              <a:rPr lang="en-US" altLang="zh-CN" dirty="0"/>
              <a:t>10</a:t>
            </a:r>
            <a:r>
              <a:rPr lang="zh-CN" altLang="en-US" dirty="0"/>
              <a:t>时 信长通过丹下砦，到达善照寺砦</a:t>
            </a:r>
          </a:p>
        </p:txBody>
      </p:sp>
      <p:sp>
        <p:nvSpPr>
          <p:cNvPr id="51" name="矩形 50"/>
          <p:cNvSpPr/>
          <p:nvPr/>
        </p:nvSpPr>
        <p:spPr>
          <a:xfrm>
            <a:off x="4692082" y="2385883"/>
            <a:ext cx="4442242"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上午</a:t>
            </a:r>
            <a:r>
              <a:rPr lang="en-US" altLang="zh-CN" dirty="0"/>
              <a:t>10</a:t>
            </a:r>
            <a:r>
              <a:rPr lang="zh-CN" altLang="en-US" dirty="0"/>
              <a:t>时</a:t>
            </a:r>
            <a:r>
              <a:rPr lang="en-US" altLang="zh-CN" dirty="0"/>
              <a:t>30</a:t>
            </a:r>
            <a:r>
              <a:rPr lang="zh-CN" altLang="en-US" dirty="0"/>
              <a:t>分 丸根、鹫津砦陷落</a:t>
            </a:r>
          </a:p>
        </p:txBody>
      </p:sp>
      <p:sp>
        <p:nvSpPr>
          <p:cNvPr id="52" name="矩形 51"/>
          <p:cNvSpPr/>
          <p:nvPr/>
        </p:nvSpPr>
        <p:spPr>
          <a:xfrm>
            <a:off x="4692082" y="2747833"/>
            <a:ext cx="3698448"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正午 今川义元到达桶狭间</a:t>
            </a:r>
          </a:p>
        </p:txBody>
      </p:sp>
      <p:sp>
        <p:nvSpPr>
          <p:cNvPr id="53" name="矩形 52"/>
          <p:cNvSpPr/>
          <p:nvPr/>
        </p:nvSpPr>
        <p:spPr>
          <a:xfrm>
            <a:off x="4692082" y="3088590"/>
            <a:ext cx="4160113"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正午后 佐佐隼人正突击今川军</a:t>
            </a:r>
          </a:p>
        </p:txBody>
      </p:sp>
      <p:sp>
        <p:nvSpPr>
          <p:cNvPr id="54" name="矩形 53"/>
          <p:cNvSpPr/>
          <p:nvPr/>
        </p:nvSpPr>
        <p:spPr>
          <a:xfrm>
            <a:off x="4692082" y="3420376"/>
            <a:ext cx="3467616"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正午后 信长前往中岛砦</a:t>
            </a:r>
          </a:p>
        </p:txBody>
      </p:sp>
      <p:sp>
        <p:nvSpPr>
          <p:cNvPr id="55" name="矩形 54"/>
          <p:cNvSpPr/>
          <p:nvPr/>
        </p:nvSpPr>
        <p:spPr>
          <a:xfrm>
            <a:off x="4692082" y="3745774"/>
            <a:ext cx="3929281"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正午后 信长向义元本队移动</a:t>
            </a:r>
          </a:p>
        </p:txBody>
      </p:sp>
      <p:sp>
        <p:nvSpPr>
          <p:cNvPr id="56" name="矩形 55"/>
          <p:cNvSpPr/>
          <p:nvPr/>
        </p:nvSpPr>
        <p:spPr>
          <a:xfrm>
            <a:off x="4692082" y="4033548"/>
            <a:ext cx="4519186"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下午</a:t>
            </a:r>
            <a:r>
              <a:rPr lang="en-US" altLang="zh-CN" dirty="0"/>
              <a:t>1</a:t>
            </a:r>
            <a:r>
              <a:rPr lang="zh-CN" altLang="en-US" dirty="0"/>
              <a:t>时 突然天降大雨、信长突击</a:t>
            </a:r>
          </a:p>
        </p:txBody>
      </p:sp>
      <p:sp>
        <p:nvSpPr>
          <p:cNvPr id="57" name="矩形 56"/>
          <p:cNvSpPr/>
          <p:nvPr/>
        </p:nvSpPr>
        <p:spPr>
          <a:xfrm>
            <a:off x="4692082" y="4307630"/>
            <a:ext cx="3365024"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下午</a:t>
            </a:r>
            <a:r>
              <a:rPr lang="en-US" altLang="zh-CN" dirty="0"/>
              <a:t>2</a:t>
            </a:r>
            <a:r>
              <a:rPr lang="zh-CN" altLang="en-US" dirty="0"/>
              <a:t>时 追捕今川义元</a:t>
            </a:r>
          </a:p>
        </p:txBody>
      </p:sp>
      <p:sp>
        <p:nvSpPr>
          <p:cNvPr id="58" name="矩形 57"/>
          <p:cNvSpPr/>
          <p:nvPr/>
        </p:nvSpPr>
        <p:spPr>
          <a:xfrm>
            <a:off x="4692082" y="4570452"/>
            <a:ext cx="4288353" cy="369332"/>
          </a:xfrm>
          <a:prstGeom prst="rect">
            <a:avLst/>
          </a:prstGeom>
        </p:spPr>
        <p:txBody>
          <a:bodyPr wrap="none">
            <a:spAutoFit/>
          </a:bodyPr>
          <a:lstStyle/>
          <a:p>
            <a:r>
              <a:rPr lang="en-US" altLang="zh-CN" dirty="0"/>
              <a:t>5</a:t>
            </a:r>
            <a:r>
              <a:rPr lang="zh-CN" altLang="en-US" dirty="0"/>
              <a:t>月</a:t>
            </a:r>
            <a:r>
              <a:rPr lang="en-US" altLang="zh-CN" dirty="0"/>
              <a:t>19</a:t>
            </a:r>
            <a:r>
              <a:rPr lang="zh-CN" altLang="en-US" dirty="0"/>
              <a:t>日 下午</a:t>
            </a:r>
            <a:r>
              <a:rPr lang="en-US" altLang="zh-CN" dirty="0"/>
              <a:t>2</a:t>
            </a:r>
            <a:r>
              <a:rPr lang="zh-CN" altLang="en-US" dirty="0"/>
              <a:t>时后 今川义元死于桶狭间</a:t>
            </a:r>
          </a:p>
        </p:txBody>
      </p:sp>
      <p:sp>
        <p:nvSpPr>
          <p:cNvPr id="59" name="矩形 58"/>
          <p:cNvSpPr/>
          <p:nvPr/>
        </p:nvSpPr>
        <p:spPr>
          <a:xfrm>
            <a:off x="4692082" y="4860623"/>
            <a:ext cx="2249334" cy="369332"/>
          </a:xfrm>
          <a:prstGeom prst="rect">
            <a:avLst/>
          </a:prstGeom>
        </p:spPr>
        <p:txBody>
          <a:bodyPr wrap="none">
            <a:spAutoFit/>
          </a:bodyPr>
          <a:lstStyle/>
          <a:p>
            <a:r>
              <a:rPr lang="en-US" altLang="zh-CN" dirty="0"/>
              <a:t>5</a:t>
            </a:r>
            <a:r>
              <a:rPr lang="zh-CN" altLang="en-US" dirty="0"/>
              <a:t>月</a:t>
            </a:r>
            <a:r>
              <a:rPr lang="en-US" altLang="zh-CN" dirty="0"/>
              <a:t>20</a:t>
            </a:r>
            <a:r>
              <a:rPr lang="zh-CN" altLang="en-US" dirty="0"/>
              <a:t>日 信长首级检</a:t>
            </a: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20" y="953764"/>
            <a:ext cx="7269763" cy="5342110"/>
          </a:xfrm>
          <a:prstGeom prst="rect">
            <a:avLst/>
          </a:prstGeom>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535" y="783486"/>
            <a:ext cx="7450610" cy="559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789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6"/>
          <p:cNvGrpSpPr>
            <a:grpSpLocks noChangeAspect="1"/>
          </p:cNvGrpSpPr>
          <p:nvPr/>
        </p:nvGrpSpPr>
        <p:grpSpPr bwMode="auto">
          <a:xfrm>
            <a:off x="-30163" y="6408738"/>
            <a:ext cx="9182101" cy="474662"/>
            <a:chOff x="0" y="0"/>
            <a:chExt cx="9184935" cy="410003"/>
          </a:xfrm>
        </p:grpSpPr>
        <p:pic>
          <p:nvPicPr>
            <p:cNvPr id="37914"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45" name="图片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13" y="2252663"/>
            <a:ext cx="4837112"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287624" y="1609512"/>
            <a:ext cx="6699379" cy="3785652"/>
          </a:xfrm>
          <a:prstGeom prst="rect">
            <a:avLst/>
          </a:prstGeom>
        </p:spPr>
        <p:txBody>
          <a:bodyPr wrap="square">
            <a:spAutoFit/>
          </a:bodyPr>
          <a:lstStyle/>
          <a:p>
            <a:pPr algn="ctr"/>
            <a:r>
              <a:rPr lang="en-US" altLang="zh-CN" sz="6000" dirty="0">
                <a:solidFill>
                  <a:srgbClr val="FF0000"/>
                </a:solidFill>
                <a:latin typeface="Algerian" pitchFamily="82" charset="0"/>
              </a:rPr>
              <a:t>https://zhidao.baidu.com/question/220169202.html</a:t>
            </a:r>
            <a:endParaRPr lang="zh-CN" altLang="en-US" sz="6000" dirty="0">
              <a:solidFill>
                <a:srgbClr val="FF0000"/>
              </a:solidFill>
              <a:latin typeface="Algerian" pitchFamily="82" charset="0"/>
            </a:endParaRP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9945"/>
                                        </p:tgtEl>
                                        <p:attrNameLst>
                                          <p:attrName>style.visibility</p:attrName>
                                        </p:attrNameLst>
                                      </p:cBhvr>
                                      <p:to>
                                        <p:strVal val="visible"/>
                                      </p:to>
                                    </p:set>
                                    <p:animEffect>
                                      <p:cBhvr>
                                        <p:cTn id="7" dur="500"/>
                                        <p:tgtEl>
                                          <p:spTgt spid="39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3891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smtClean="0">
                <a:sym typeface="Calibri" pitchFamily="34" charset="0"/>
              </a:rPr>
              <a:t>日本战国の开始与结束</a:t>
            </a:r>
            <a:endParaRPr lang="zh-CN" altLang="en-US" dirty="0">
              <a:sym typeface="Calibri" pitchFamily="34" charset="0"/>
            </a:endParaRPr>
          </a:p>
        </p:txBody>
      </p:sp>
      <p:grpSp>
        <p:nvGrpSpPr>
          <p:cNvPr id="38918" name="Group 6"/>
          <p:cNvGrpSpPr>
            <a:grpSpLocks noChangeAspect="1"/>
          </p:cNvGrpSpPr>
          <p:nvPr/>
        </p:nvGrpSpPr>
        <p:grpSpPr bwMode="auto">
          <a:xfrm>
            <a:off x="-30163" y="6408738"/>
            <a:ext cx="9182101" cy="474662"/>
            <a:chOff x="0" y="0"/>
            <a:chExt cx="9184935" cy="410003"/>
          </a:xfrm>
        </p:grpSpPr>
        <p:pic>
          <p:nvPicPr>
            <p:cNvPr id="38927"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284935" y="1668653"/>
            <a:ext cx="4669616" cy="4093428"/>
          </a:xfrm>
          <a:prstGeom prst="rect">
            <a:avLst/>
          </a:prstGeom>
        </p:spPr>
        <p:txBody>
          <a:bodyPr wrap="square">
            <a:spAutoFit/>
          </a:bodyPr>
          <a:lstStyle/>
          <a:p>
            <a:pPr indent="457200"/>
            <a:r>
              <a:rPr lang="zh-CN" altLang="en-US" sz="2000" dirty="0" smtClean="0">
                <a:latin typeface="华文新魏" pitchFamily="2" charset="-122"/>
                <a:ea typeface="华文新魏" pitchFamily="2" charset="-122"/>
              </a:rPr>
              <a:t>上洛本为上京，前往都城之意。洛是谓洛阳，周代以后常定都此地，故渐被用作京城、或都之意。日语中的上洛，主要是谓前往京都，而京都的别称就是洛阳（</a:t>
            </a:r>
            <a:r>
              <a:rPr lang="en-US" altLang="zh-CN" sz="2000" dirty="0" err="1" smtClean="0">
                <a:latin typeface="华文新魏" pitchFamily="2" charset="-122"/>
                <a:ea typeface="华文新魏" pitchFamily="2" charset="-122"/>
              </a:rPr>
              <a:t>rakuyo</a:t>
            </a:r>
            <a:r>
              <a:rPr lang="en-US" altLang="zh-CN" sz="2000" dirty="0" smtClean="0">
                <a:latin typeface="华文新魏" pitchFamily="2" charset="-122"/>
                <a:ea typeface="华文新魏" pitchFamily="2" charset="-122"/>
              </a:rPr>
              <a:t>)</a:t>
            </a:r>
            <a:r>
              <a:rPr lang="zh-CN" altLang="en-US" sz="2000" dirty="0" smtClean="0">
                <a:latin typeface="华文新魏" pitchFamily="2" charset="-122"/>
                <a:ea typeface="华文新魏" pitchFamily="2" charset="-122"/>
              </a:rPr>
              <a:t>，故谓“上洛”。</a:t>
            </a:r>
          </a:p>
          <a:p>
            <a:pPr indent="457200"/>
            <a:r>
              <a:rPr lang="zh-CN" altLang="en-US" sz="2000" dirty="0" smtClean="0">
                <a:latin typeface="华文新魏" pitchFamily="2" charset="-122"/>
                <a:ea typeface="华文新魏" pitchFamily="2" charset="-122"/>
              </a:rPr>
              <a:t>在日本明治维新之前，战国大名带兵攻入京都的行动被称为“上洛”，上洛是诸如武田信玄等战国大名追求的目标，如同中国春秋时期的“问鼎中原”（称霸诸侯）。“上洛”主要是用于形容实力最强的地方藩首（大名）集结大军开往京都表明地位的过程，有些类似中国古代春秋战国时期的“会盟”。</a:t>
            </a:r>
            <a:endParaRPr lang="zh-CN" altLang="en-US" sz="2000" dirty="0">
              <a:latin typeface="华文新魏" pitchFamily="2" charset="-122"/>
              <a:ea typeface="华文新魏" pitchFamily="2" charset="-122"/>
            </a:endParaRPr>
          </a:p>
        </p:txBody>
      </p:sp>
      <p:sp>
        <p:nvSpPr>
          <p:cNvPr id="3" name="矩形 2"/>
          <p:cNvSpPr/>
          <p:nvPr/>
        </p:nvSpPr>
        <p:spPr>
          <a:xfrm>
            <a:off x="2234990" y="1083878"/>
            <a:ext cx="4698722" cy="584775"/>
          </a:xfrm>
          <a:prstGeom prst="rect">
            <a:avLst/>
          </a:prstGeom>
        </p:spPr>
        <p:txBody>
          <a:bodyPr wrap="none">
            <a:spAutoFit/>
          </a:bodyPr>
          <a:lstStyle/>
          <a:p>
            <a:pPr lvl="0" algn="ctr"/>
            <a:r>
              <a:rPr lang="zh-CN" altLang="en-US" sz="3200" dirty="0">
                <a:solidFill>
                  <a:srgbClr val="000000"/>
                </a:solidFill>
                <a:latin typeface="楷体" pitchFamily="49" charset="-122"/>
                <a:ea typeface="楷体" pitchFamily="49" charset="-122"/>
              </a:rPr>
              <a:t>上洛 （日本历史事件） </a:t>
            </a:r>
            <a:endParaRPr lang="en-US" altLang="zh-CN" sz="3200" dirty="0">
              <a:solidFill>
                <a:srgbClr val="000000"/>
              </a:solidFill>
              <a:latin typeface="楷体" pitchFamily="49" charset="-122"/>
              <a:ea typeface="楷体" pitchFamily="49" charset="-122"/>
            </a:endParaRPr>
          </a:p>
        </p:txBody>
      </p:sp>
      <p:pic>
        <p:nvPicPr>
          <p:cNvPr id="38930" name="Picture 18" descr="https://gss3.bdstatic.com/7Po3dSag_xI4khGkpoWK1HF6hhy/baike/c0%3Dbaike92%2C5%2C5%2C92%2C30/sign=2a160727970a304e462fa8a8b0a1cce3/1e30e924b899a9019b0128151d950a7b0208f5d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2955" y="1668653"/>
            <a:ext cx="4141515" cy="3892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300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536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本框 6"/>
          <p:cNvSpPr>
            <a:spLocks noChangeArrowheads="1"/>
          </p:cNvSpPr>
          <p:nvPr/>
        </p:nvSpPr>
        <p:spPr bwMode="auto">
          <a:xfrm>
            <a:off x="644525" y="509588"/>
            <a:ext cx="3076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a:t>
            </a:r>
            <a:r>
              <a:rPr lang="zh-CN" altLang="en-US" dirty="0" smtClean="0">
                <a:sym typeface="Calibri" pitchFamily="34" charset="0"/>
              </a:rPr>
              <a:t>战国の评价</a:t>
            </a:r>
            <a:endParaRPr lang="zh-CN" altLang="en-US" dirty="0">
              <a:sym typeface="Calibri" pitchFamily="34" charset="0"/>
            </a:endParaRPr>
          </a:p>
        </p:txBody>
      </p:sp>
      <p:grpSp>
        <p:nvGrpSpPr>
          <p:cNvPr id="15366" name="Group 6"/>
          <p:cNvGrpSpPr>
            <a:grpSpLocks noChangeAspect="1"/>
          </p:cNvGrpSpPr>
          <p:nvPr/>
        </p:nvGrpSpPr>
        <p:grpSpPr bwMode="auto">
          <a:xfrm>
            <a:off x="-30163" y="6408738"/>
            <a:ext cx="9182101" cy="474662"/>
            <a:chOff x="0" y="0"/>
            <a:chExt cx="9184935" cy="410003"/>
          </a:xfrm>
        </p:grpSpPr>
        <p:pic>
          <p:nvPicPr>
            <p:cNvPr id="15383"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图片 24" descr="27_286476_2ce5c26ee7ce5fa.jpg"/>
          <p:cNvPicPr>
            <a:picLocks noChangeAspect="1"/>
          </p:cNvPicPr>
          <p:nvPr/>
        </p:nvPicPr>
        <p:blipFill>
          <a:blip r:embed="rId8"/>
          <a:stretch>
            <a:fillRect/>
          </a:stretch>
        </p:blipFill>
        <p:spPr>
          <a:xfrm>
            <a:off x="326254" y="1285860"/>
            <a:ext cx="1071570" cy="10715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6" name="图片 25" descr="27_286476_541e48c48be1f26.jpg"/>
          <p:cNvPicPr>
            <a:picLocks noChangeAspect="1"/>
          </p:cNvPicPr>
          <p:nvPr/>
        </p:nvPicPr>
        <p:blipFill>
          <a:blip r:embed="rId9"/>
          <a:stretch>
            <a:fillRect/>
          </a:stretch>
        </p:blipFill>
        <p:spPr>
          <a:xfrm>
            <a:off x="2112204" y="1285860"/>
            <a:ext cx="1109828" cy="1123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7" name="图片 26" descr="27_286476_cd2eefee1cdcce1.jpg"/>
          <p:cNvPicPr>
            <a:picLocks noChangeAspect="1"/>
          </p:cNvPicPr>
          <p:nvPr/>
        </p:nvPicPr>
        <p:blipFill>
          <a:blip r:embed="rId10"/>
          <a:stretch>
            <a:fillRect/>
          </a:stretch>
        </p:blipFill>
        <p:spPr>
          <a:xfrm>
            <a:off x="3898154" y="1285860"/>
            <a:ext cx="1143008" cy="11430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图片 27" descr="27_286476_7886f411a05b702.jpg"/>
          <p:cNvPicPr>
            <a:picLocks noChangeAspect="1"/>
          </p:cNvPicPr>
          <p:nvPr/>
        </p:nvPicPr>
        <p:blipFill>
          <a:blip r:embed="rId11"/>
          <a:stretch>
            <a:fillRect/>
          </a:stretch>
        </p:blipFill>
        <p:spPr>
          <a:xfrm>
            <a:off x="5826980" y="1285860"/>
            <a:ext cx="1143008" cy="11430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9" name="图片 28" descr="27_286476_02d8c9cfd51fff9.jpg"/>
          <p:cNvPicPr>
            <a:picLocks noChangeAspect="1"/>
          </p:cNvPicPr>
          <p:nvPr/>
        </p:nvPicPr>
        <p:blipFill>
          <a:blip r:embed="rId12"/>
          <a:stretch>
            <a:fillRect/>
          </a:stretch>
        </p:blipFill>
        <p:spPr>
          <a:xfrm>
            <a:off x="7612930" y="1285860"/>
            <a:ext cx="1143008" cy="11430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0" name="TextBox 29"/>
          <p:cNvSpPr txBox="1"/>
          <p:nvPr/>
        </p:nvSpPr>
        <p:spPr>
          <a:xfrm>
            <a:off x="500034" y="4549676"/>
            <a:ext cx="7929618" cy="461665"/>
          </a:xfrm>
          <a:prstGeom prst="rect">
            <a:avLst/>
          </a:prstGeom>
          <a:noFill/>
        </p:spPr>
        <p:txBody>
          <a:bodyPr wrap="square" rtlCol="0">
            <a:spAutoFit/>
          </a:bodyPr>
          <a:lstStyle/>
          <a:p>
            <a:r>
              <a:rPr lang="zh-CN" altLang="en-US" sz="2400" dirty="0"/>
              <a:t>　　</a:t>
            </a:r>
          </a:p>
        </p:txBody>
      </p:sp>
      <p:sp>
        <p:nvSpPr>
          <p:cNvPr id="31" name="TextBox 30"/>
          <p:cNvSpPr txBox="1"/>
          <p:nvPr/>
        </p:nvSpPr>
        <p:spPr>
          <a:xfrm>
            <a:off x="357158" y="3214686"/>
            <a:ext cx="8215369" cy="3046988"/>
          </a:xfrm>
          <a:prstGeom prst="rect">
            <a:avLst/>
          </a:prstGeom>
          <a:noFill/>
        </p:spPr>
        <p:txBody>
          <a:bodyPr wrap="square" rtlCol="0">
            <a:spAutoFit/>
          </a:bodyPr>
          <a:lstStyle/>
          <a:p>
            <a:pPr>
              <a:buFont typeface="Wingdings" pitchFamily="2" charset="2"/>
              <a:buChar char="p"/>
            </a:pPr>
            <a:r>
              <a:rPr lang="zh-CN" altLang="en-US" sz="2400" dirty="0"/>
              <a:t> 战国</a:t>
            </a:r>
            <a:r>
              <a:rPr lang="zh-CN" altLang="en-US" sz="2400" dirty="0" smtClean="0"/>
              <a:t>时代有日本</a:t>
            </a:r>
            <a:r>
              <a:rPr lang="zh-CN" altLang="en-US" sz="2400" dirty="0"/>
              <a:t>崇尚中国</a:t>
            </a:r>
            <a:r>
              <a:rPr lang="zh-CN" altLang="en-US" sz="2400" dirty="0" smtClean="0"/>
              <a:t>文明、熟读孙子</a:t>
            </a:r>
            <a:r>
              <a:rPr lang="zh-CN" altLang="en-US" sz="2400" dirty="0"/>
              <a:t>兵法</a:t>
            </a:r>
            <a:r>
              <a:rPr lang="zh-CN" altLang="en-US" sz="2400" dirty="0" smtClean="0"/>
              <a:t>的武田信</a:t>
            </a:r>
            <a:r>
              <a:rPr lang="zh-CN" altLang="en-US" sz="2400" dirty="0"/>
              <a:t>玄，高举著的“风林火山”</a:t>
            </a:r>
            <a:r>
              <a:rPr lang="zh-CN" altLang="en-US" sz="2400" dirty="0" smtClean="0"/>
              <a:t>冲锋陷阵；也有传播基督教的忠实信徒第六天魔王织田信长，活用火枪铁炮消灭敌人。有开启日本对外侵略开端，启蒙军国主义的丰臣秀吉；也有拒绝外来文化，开始日本闭关锁国历史的德川家康。当然战国时代更多的豪杰则坚守着日本的传统，捍卫着自己的武士道。这是一个群星璀璨，风起云涌的时代。是一个最好也最坏的时代。</a:t>
            </a:r>
            <a:endParaRPr lang="en-US" altLang="zh-CN" sz="2400" dirty="0"/>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2963"/>
            <a:ext cx="91440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857250"/>
            <a:ext cx="915035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23762" y="2034875"/>
            <a:ext cx="6090129" cy="1862048"/>
          </a:xfrm>
          <a:prstGeom prst="rect">
            <a:avLst/>
          </a:prstGeom>
          <a:noFill/>
        </p:spPr>
        <p:txBody>
          <a:bodyPr wrap="none" lIns="91440" tIns="45720" rIns="91440" bIns="45720">
            <a:spAutoFit/>
          </a:bodyPr>
          <a:lstStyle/>
          <a:p>
            <a:pPr algn="ctr"/>
            <a:r>
              <a:rPr lang="zh-CN" altLang="en-US" sz="11500" b="1" cap="none" spc="0"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华文新魏" pitchFamily="2" charset="-122"/>
                <a:ea typeface="华文新魏" pitchFamily="2" charset="-122"/>
              </a:rPr>
              <a:t>谢谢观赏</a:t>
            </a:r>
            <a:endParaRPr lang="zh-CN" altLang="en-US" sz="115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华文新魏" pitchFamily="2" charset="-122"/>
              <a:ea typeface="华文新魏" pitchFamily="2" charset="-122"/>
            </a:endParaRPr>
          </a:p>
        </p:txBody>
      </p:sp>
    </p:spTree>
  </p:cSld>
  <p:clrMapOvr>
    <a:masterClrMapping/>
  </p:clrMapOvr>
  <p:transition spd="slow" advClick="0" advTm="300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614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世界地图</a:t>
            </a:r>
          </a:p>
        </p:txBody>
      </p:sp>
      <p:grpSp>
        <p:nvGrpSpPr>
          <p:cNvPr id="6150" name="Group 187"/>
          <p:cNvGrpSpPr>
            <a:grpSpLocks noChangeAspect="1"/>
          </p:cNvGrpSpPr>
          <p:nvPr/>
        </p:nvGrpSpPr>
        <p:grpSpPr bwMode="auto">
          <a:xfrm>
            <a:off x="-30163" y="6408738"/>
            <a:ext cx="9182101" cy="474662"/>
            <a:chOff x="0" y="0"/>
            <a:chExt cx="9184935" cy="410003"/>
          </a:xfrm>
        </p:grpSpPr>
        <p:pic>
          <p:nvPicPr>
            <p:cNvPr id="6152"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1874838"/>
            <a:ext cx="91440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7171"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日本地图</a:t>
            </a:r>
          </a:p>
        </p:txBody>
      </p:sp>
      <p:grpSp>
        <p:nvGrpSpPr>
          <p:cNvPr id="7174" name="Group 43"/>
          <p:cNvGrpSpPr>
            <a:grpSpLocks noChangeAspect="1"/>
          </p:cNvGrpSpPr>
          <p:nvPr/>
        </p:nvGrpSpPr>
        <p:grpSpPr bwMode="auto">
          <a:xfrm>
            <a:off x="-30163" y="6408738"/>
            <a:ext cx="9182101" cy="474662"/>
            <a:chOff x="0" y="0"/>
            <a:chExt cx="9184935" cy="410003"/>
          </a:xfrm>
        </p:grpSpPr>
        <p:pic>
          <p:nvPicPr>
            <p:cNvPr id="7176"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5"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538" y="1381125"/>
            <a:ext cx="8943975"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5123"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日本战国の名称来历</a:t>
            </a:r>
          </a:p>
        </p:txBody>
      </p:sp>
      <p:grpSp>
        <p:nvGrpSpPr>
          <p:cNvPr id="5126" name="Group 25"/>
          <p:cNvGrpSpPr>
            <a:grpSpLocks noChangeAspect="1"/>
          </p:cNvGrpSpPr>
          <p:nvPr/>
        </p:nvGrpSpPr>
        <p:grpSpPr bwMode="auto">
          <a:xfrm>
            <a:off x="-30163" y="6408738"/>
            <a:ext cx="9182101" cy="474662"/>
            <a:chOff x="0" y="0"/>
            <a:chExt cx="9184935" cy="410003"/>
          </a:xfrm>
        </p:grpSpPr>
        <p:pic>
          <p:nvPicPr>
            <p:cNvPr id="5128"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21"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1323975"/>
            <a:ext cx="713740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8221"/>
                                        </p:tgtEl>
                                        <p:attrNameLst>
                                          <p:attrName>style.visibility</p:attrName>
                                        </p:attrNameLst>
                                      </p:cBhvr>
                                      <p:to>
                                        <p:strVal val="visible"/>
                                      </p:to>
                                    </p:set>
                                    <p:animEffect transition="in" filter="barn(inVertical)">
                                      <p:cBhvr>
                                        <p:cTn id="7" dur="500"/>
                                        <p:tgtEl>
                                          <p:spTgt spid="8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921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a:t>
            </a:r>
            <a:r>
              <a:rPr lang="zh-CN" altLang="en-US" dirty="0" smtClean="0">
                <a:sym typeface="Calibri" pitchFamily="34" charset="0"/>
              </a:rPr>
              <a:t>战国の开始</a:t>
            </a:r>
            <a:r>
              <a:rPr lang="zh-CN" altLang="en-US" dirty="0">
                <a:sym typeface="Calibri" pitchFamily="34" charset="0"/>
              </a:rPr>
              <a:t>与结束</a:t>
            </a:r>
          </a:p>
        </p:txBody>
      </p:sp>
      <p:grpSp>
        <p:nvGrpSpPr>
          <p:cNvPr id="9221" name="Group 19"/>
          <p:cNvGrpSpPr>
            <a:grpSpLocks noChangeAspect="1"/>
          </p:cNvGrpSpPr>
          <p:nvPr/>
        </p:nvGrpSpPr>
        <p:grpSpPr bwMode="auto">
          <a:xfrm>
            <a:off x="-30163" y="6408738"/>
            <a:ext cx="9182101" cy="474662"/>
            <a:chOff x="0" y="0"/>
            <a:chExt cx="9184935" cy="410003"/>
          </a:xfrm>
        </p:grpSpPr>
        <p:pic>
          <p:nvPicPr>
            <p:cNvPr id="9224" name="Picture 2" descr="C:\Users\admin\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2"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8" y="1016000"/>
            <a:ext cx="8629650" cy="518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9219" name="图片 5">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a:t>
            </a:r>
            <a:r>
              <a:rPr lang="zh-CN" altLang="en-US" dirty="0" smtClean="0">
                <a:sym typeface="Calibri" pitchFamily="34" charset="0"/>
              </a:rPr>
              <a:t>战国の开始</a:t>
            </a:r>
            <a:r>
              <a:rPr lang="zh-CN" altLang="en-US" dirty="0">
                <a:sym typeface="Calibri" pitchFamily="34" charset="0"/>
              </a:rPr>
              <a:t>与结束</a:t>
            </a:r>
          </a:p>
        </p:txBody>
      </p:sp>
      <p:grpSp>
        <p:nvGrpSpPr>
          <p:cNvPr id="9221" name="Group 19"/>
          <p:cNvGrpSpPr>
            <a:grpSpLocks noChangeAspect="1"/>
          </p:cNvGrpSpPr>
          <p:nvPr/>
        </p:nvGrpSpPr>
        <p:grpSpPr bwMode="auto">
          <a:xfrm>
            <a:off x="-30163" y="6408738"/>
            <a:ext cx="9182101" cy="474662"/>
            <a:chOff x="0" y="0"/>
            <a:chExt cx="9184935" cy="410003"/>
          </a:xfrm>
        </p:grpSpPr>
        <p:pic>
          <p:nvPicPr>
            <p:cNvPr id="9224"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3"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63" y="956293"/>
            <a:ext cx="9248808" cy="5379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8180269"/>
      </p:ext>
    </p:extLst>
  </p:cSld>
  <p:clrMapOvr>
    <a:masterClrMapping/>
  </p:clrMapOvr>
  <p:transition spd="slow" advClick="0" advTm="300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819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5">
            <a:hlinkClick r:id="rId4" action="ppaction://hlinksldjump"/>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7" name="Group 6"/>
          <p:cNvGrpSpPr>
            <a:grpSpLocks noChangeAspect="1"/>
          </p:cNvGrpSpPr>
          <p:nvPr/>
        </p:nvGrpSpPr>
        <p:grpSpPr bwMode="auto">
          <a:xfrm>
            <a:off x="-30163" y="6408738"/>
            <a:ext cx="9182101" cy="474662"/>
            <a:chOff x="0" y="0"/>
            <a:chExt cx="9184935" cy="410003"/>
          </a:xfrm>
        </p:grpSpPr>
        <p:pic>
          <p:nvPicPr>
            <p:cNvPr id="8200" name="Picture 2" descr="C:\Users\admin\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2" descr="C:\Users\admin\Deskto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p:cNvSpPr txBox="1"/>
          <p:nvPr/>
        </p:nvSpPr>
        <p:spPr>
          <a:xfrm>
            <a:off x="322262" y="1247775"/>
            <a:ext cx="8358246" cy="4262705"/>
          </a:xfrm>
          <a:prstGeom prst="rect">
            <a:avLst/>
          </a:prstGeom>
          <a:noFill/>
        </p:spPr>
        <p:txBody>
          <a:bodyPr wrap="square" rtlCol="0">
            <a:spAutoFit/>
          </a:bodyPr>
          <a:lstStyle/>
          <a:p>
            <a:endParaRPr lang="zh-CN" altLang="en-US" i="1" dirty="0">
              <a:solidFill>
                <a:srgbClr val="002060"/>
              </a:solidFill>
              <a:effectLst>
                <a:outerShdw blurRad="38100" dist="38100" dir="2700000" algn="tl">
                  <a:srgbClr val="000000">
                    <a:alpha val="43137"/>
                  </a:srgbClr>
                </a:outerShdw>
              </a:effectLst>
            </a:endParaRPr>
          </a:p>
          <a:p>
            <a:pPr marL="185738" indent="-185738">
              <a:buFont typeface="Wingdings" pitchFamily="2" charset="2"/>
              <a:buChar char="Ø"/>
            </a:pPr>
            <a:r>
              <a:rPr lang="zh-CN" altLang="en-US" sz="2300" i="1" dirty="0">
                <a:solidFill>
                  <a:srgbClr val="002060"/>
                </a:solidFill>
                <a:effectLst>
                  <a:outerShdw blurRad="38100" dist="38100" dir="2700000" algn="tl">
                    <a:srgbClr val="000000">
                      <a:alpha val="43137"/>
                    </a:srgbClr>
                  </a:outerShdw>
                </a:effectLst>
              </a:rPr>
              <a:t>　</a:t>
            </a:r>
            <a:r>
              <a:rPr lang="en-US" altLang="zh-CN" sz="2300" dirty="0">
                <a:solidFill>
                  <a:srgbClr val="002060"/>
                </a:solidFill>
                <a:latin typeface="华文中宋" pitchFamily="2" charset="-122"/>
                <a:ea typeface="华文中宋" pitchFamily="2" charset="-122"/>
              </a:rPr>
              <a:t>1568</a:t>
            </a:r>
            <a:r>
              <a:rPr lang="zh-CN" altLang="en-US" sz="2300" dirty="0">
                <a:solidFill>
                  <a:srgbClr val="002060"/>
                </a:solidFill>
                <a:latin typeface="华文中宋" pitchFamily="2" charset="-122"/>
                <a:ea typeface="华文中宋" pitchFamily="2" charset="-122"/>
              </a:rPr>
              <a:t>年</a:t>
            </a:r>
            <a:r>
              <a:rPr lang="zh-CN" altLang="en-US" sz="2300" b="1" u="sng" dirty="0">
                <a:solidFill>
                  <a:srgbClr val="002060"/>
                </a:solidFill>
                <a:latin typeface="华文中宋" pitchFamily="2" charset="-122"/>
                <a:ea typeface="华文中宋" pitchFamily="2" charset="-122"/>
              </a:rPr>
              <a:t>织田信长</a:t>
            </a:r>
            <a:r>
              <a:rPr lang="zh-CN" altLang="en-US" sz="2300" dirty="0">
                <a:solidFill>
                  <a:srgbClr val="002060"/>
                </a:solidFill>
                <a:latin typeface="华文中宋" pitchFamily="2" charset="-122"/>
                <a:ea typeface="华文中宋" pitchFamily="2" charset="-122"/>
                <a:hlinkClick r:id="rId8" action="ppaction://hlinksldjump"/>
              </a:rPr>
              <a:t>上</a:t>
            </a:r>
            <a:r>
              <a:rPr lang="zh-CN" altLang="en-US" sz="2300" dirty="0" smtClean="0">
                <a:solidFill>
                  <a:srgbClr val="002060"/>
                </a:solidFill>
                <a:latin typeface="华文中宋" pitchFamily="2" charset="-122"/>
                <a:ea typeface="华文中宋" pitchFamily="2" charset="-122"/>
                <a:hlinkClick r:id="rId8" action="ppaction://hlinksldjump"/>
              </a:rPr>
              <a:t>洛</a:t>
            </a:r>
            <a:r>
              <a:rPr lang="zh-CN" altLang="en-US" sz="2300" dirty="0" smtClean="0">
                <a:solidFill>
                  <a:srgbClr val="002060"/>
                </a:solidFill>
                <a:latin typeface="华文中宋" pitchFamily="2" charset="-122"/>
                <a:ea typeface="华文中宋" pitchFamily="2" charset="-122"/>
              </a:rPr>
              <a:t>成功</a:t>
            </a:r>
            <a:r>
              <a:rPr lang="zh-CN" altLang="en-US" sz="2300" dirty="0">
                <a:solidFill>
                  <a:srgbClr val="002060"/>
                </a:solidFill>
                <a:latin typeface="华文中宋" pitchFamily="2" charset="-122"/>
                <a:ea typeface="华文中宋" pitchFamily="2" charset="-122"/>
              </a:rPr>
              <a:t>。 </a:t>
            </a:r>
            <a:br>
              <a:rPr lang="zh-CN" altLang="en-US" sz="2300" dirty="0">
                <a:solidFill>
                  <a:srgbClr val="002060"/>
                </a:solidFill>
                <a:latin typeface="华文中宋" pitchFamily="2" charset="-122"/>
                <a:ea typeface="华文中宋" pitchFamily="2" charset="-122"/>
              </a:rPr>
            </a:br>
            <a:endParaRPr lang="zh-CN" altLang="en-US" sz="2300" dirty="0">
              <a:solidFill>
                <a:srgbClr val="002060"/>
              </a:solidFill>
              <a:latin typeface="华文中宋" pitchFamily="2" charset="-122"/>
              <a:ea typeface="华文中宋" pitchFamily="2" charset="-122"/>
            </a:endParaRPr>
          </a:p>
          <a:p>
            <a:pPr marL="271463" indent="-271463">
              <a:buFont typeface="Wingdings" pitchFamily="2" charset="2"/>
              <a:buChar char="Ø"/>
              <a:tabLst>
                <a:tab pos="271463" algn="l"/>
              </a:tabLst>
            </a:pPr>
            <a:r>
              <a:rPr lang="zh-CN" altLang="en-US" sz="2300" dirty="0">
                <a:solidFill>
                  <a:srgbClr val="002060"/>
                </a:solidFill>
                <a:latin typeface="华文中宋" pitchFamily="2" charset="-122"/>
                <a:ea typeface="华文中宋" pitchFamily="2" charset="-122"/>
              </a:rPr>
              <a:t>　</a:t>
            </a:r>
            <a:r>
              <a:rPr lang="en-US" altLang="zh-CN" sz="2300" dirty="0">
                <a:solidFill>
                  <a:srgbClr val="002060"/>
                </a:solidFill>
                <a:latin typeface="华文中宋" pitchFamily="2" charset="-122"/>
                <a:ea typeface="华文中宋" pitchFamily="2" charset="-122"/>
              </a:rPr>
              <a:t>1573</a:t>
            </a:r>
            <a:r>
              <a:rPr lang="zh-CN" altLang="en-US" sz="2300" dirty="0">
                <a:solidFill>
                  <a:srgbClr val="002060"/>
                </a:solidFill>
                <a:latin typeface="华文中宋" pitchFamily="2" charset="-122"/>
                <a:ea typeface="华文中宋" pitchFamily="2" charset="-122"/>
              </a:rPr>
              <a:t>年</a:t>
            </a:r>
            <a:r>
              <a:rPr lang="zh-CN" altLang="en-US" sz="2300" b="1" u="sng" dirty="0">
                <a:solidFill>
                  <a:srgbClr val="002060"/>
                </a:solidFill>
                <a:latin typeface="华文中宋" pitchFamily="2" charset="-122"/>
                <a:ea typeface="华文中宋" pitchFamily="2" charset="-122"/>
              </a:rPr>
              <a:t>织田信长</a:t>
            </a:r>
            <a:r>
              <a:rPr lang="zh-CN" altLang="en-US" sz="2300" dirty="0">
                <a:solidFill>
                  <a:srgbClr val="002060"/>
                </a:solidFill>
                <a:latin typeface="华文中宋" pitchFamily="2" charset="-122"/>
                <a:ea typeface="华文中宋" pitchFamily="2" charset="-122"/>
              </a:rPr>
              <a:t>攻陷二条御所，室町幕府灭亡。 </a:t>
            </a:r>
            <a:br>
              <a:rPr lang="zh-CN" altLang="en-US" sz="2300" dirty="0">
                <a:solidFill>
                  <a:srgbClr val="002060"/>
                </a:solidFill>
                <a:latin typeface="华文中宋" pitchFamily="2" charset="-122"/>
                <a:ea typeface="华文中宋" pitchFamily="2" charset="-122"/>
              </a:rPr>
            </a:br>
            <a:endParaRPr lang="zh-CN" altLang="en-US" sz="2300" dirty="0">
              <a:solidFill>
                <a:srgbClr val="002060"/>
              </a:solidFill>
              <a:latin typeface="华文中宋" pitchFamily="2" charset="-122"/>
              <a:ea typeface="华文中宋" pitchFamily="2" charset="-122"/>
            </a:endParaRPr>
          </a:p>
          <a:p>
            <a:pPr marL="542925" indent="-542925">
              <a:buFont typeface="Wingdings" pitchFamily="2" charset="2"/>
              <a:buChar char="Ø"/>
            </a:pPr>
            <a:r>
              <a:rPr lang="en-US" altLang="zh-CN" sz="2300" dirty="0">
                <a:solidFill>
                  <a:srgbClr val="002060"/>
                </a:solidFill>
                <a:latin typeface="华文中宋" pitchFamily="2" charset="-122"/>
                <a:ea typeface="华文中宋" pitchFamily="2" charset="-122"/>
              </a:rPr>
              <a:t>1590</a:t>
            </a:r>
            <a:r>
              <a:rPr lang="zh-CN" altLang="en-US" sz="2300" dirty="0">
                <a:solidFill>
                  <a:srgbClr val="002060"/>
                </a:solidFill>
                <a:latin typeface="华文中宋" pitchFamily="2" charset="-122"/>
                <a:ea typeface="华文中宋" pitchFamily="2" charset="-122"/>
              </a:rPr>
              <a:t>年</a:t>
            </a:r>
            <a:r>
              <a:rPr lang="zh-CN" altLang="en-US" sz="2300" b="1" u="sng" dirty="0">
                <a:solidFill>
                  <a:srgbClr val="002060"/>
                </a:solidFill>
                <a:latin typeface="华文中宋" pitchFamily="2" charset="-122"/>
                <a:ea typeface="华文中宋" pitchFamily="2" charset="-122"/>
              </a:rPr>
              <a:t>丰臣秀吉</a:t>
            </a:r>
            <a:r>
              <a:rPr lang="zh-CN" altLang="en-US" sz="2300" dirty="0">
                <a:solidFill>
                  <a:srgbClr val="002060"/>
                </a:solidFill>
                <a:latin typeface="华文中宋" pitchFamily="2" charset="-122"/>
                <a:ea typeface="华文中宋" pitchFamily="2" charset="-122"/>
              </a:rPr>
              <a:t>消灭关东地方的后北条氏，降伏东北地   方各大名，完成日本大致上的统一。 </a:t>
            </a:r>
            <a:br>
              <a:rPr lang="zh-CN" altLang="en-US" sz="2300" dirty="0">
                <a:solidFill>
                  <a:srgbClr val="002060"/>
                </a:solidFill>
                <a:latin typeface="华文中宋" pitchFamily="2" charset="-122"/>
                <a:ea typeface="华文中宋" pitchFamily="2" charset="-122"/>
              </a:rPr>
            </a:br>
            <a:endParaRPr lang="zh-CN" altLang="en-US" sz="2300" dirty="0">
              <a:solidFill>
                <a:srgbClr val="002060"/>
              </a:solidFill>
              <a:latin typeface="华文中宋" pitchFamily="2" charset="-122"/>
              <a:ea typeface="华文中宋" pitchFamily="2" charset="-122"/>
            </a:endParaRPr>
          </a:p>
          <a:p>
            <a:pPr marL="271463" indent="-271463">
              <a:buFont typeface="Wingdings" pitchFamily="2" charset="2"/>
              <a:buChar char="Ø"/>
              <a:tabLst>
                <a:tab pos="357188" algn="l"/>
              </a:tabLst>
            </a:pPr>
            <a:r>
              <a:rPr lang="zh-CN" altLang="en-US" sz="2300" dirty="0">
                <a:solidFill>
                  <a:srgbClr val="002060"/>
                </a:solidFill>
                <a:latin typeface="华文中宋" pitchFamily="2" charset="-122"/>
                <a:ea typeface="华文中宋" pitchFamily="2" charset="-122"/>
              </a:rPr>
              <a:t>　</a:t>
            </a:r>
            <a:r>
              <a:rPr lang="en-US" altLang="zh-CN" sz="2300" dirty="0">
                <a:solidFill>
                  <a:srgbClr val="002060"/>
                </a:solidFill>
                <a:latin typeface="华文中宋" pitchFamily="2" charset="-122"/>
                <a:ea typeface="华文中宋" pitchFamily="2" charset="-122"/>
              </a:rPr>
              <a:t>1603</a:t>
            </a:r>
            <a:r>
              <a:rPr lang="zh-CN" altLang="en-US" sz="2300" dirty="0">
                <a:solidFill>
                  <a:srgbClr val="002060"/>
                </a:solidFill>
                <a:latin typeface="华文中宋" pitchFamily="2" charset="-122"/>
                <a:ea typeface="华文中宋" pitchFamily="2" charset="-122"/>
              </a:rPr>
              <a:t>年</a:t>
            </a:r>
            <a:r>
              <a:rPr lang="zh-CN" altLang="en-US" sz="2300" b="1" u="sng" dirty="0">
                <a:solidFill>
                  <a:srgbClr val="002060"/>
                </a:solidFill>
                <a:latin typeface="华文中宋" pitchFamily="2" charset="-122"/>
                <a:ea typeface="华文中宋" pitchFamily="2" charset="-122"/>
              </a:rPr>
              <a:t>德川家康</a:t>
            </a:r>
            <a:r>
              <a:rPr lang="zh-CN" altLang="en-US" sz="2300" dirty="0">
                <a:solidFill>
                  <a:srgbClr val="002060"/>
                </a:solidFill>
                <a:latin typeface="华文中宋" pitchFamily="2" charset="-122"/>
                <a:ea typeface="华文中宋" pitchFamily="2" charset="-122"/>
              </a:rPr>
              <a:t>创立江户幕府。 </a:t>
            </a:r>
            <a:br>
              <a:rPr lang="zh-CN" altLang="en-US" sz="2300" dirty="0">
                <a:solidFill>
                  <a:srgbClr val="002060"/>
                </a:solidFill>
                <a:latin typeface="华文中宋" pitchFamily="2" charset="-122"/>
                <a:ea typeface="华文中宋" pitchFamily="2" charset="-122"/>
              </a:rPr>
            </a:br>
            <a:endParaRPr lang="zh-CN" altLang="en-US" sz="2300" dirty="0">
              <a:solidFill>
                <a:srgbClr val="002060"/>
              </a:solidFill>
              <a:latin typeface="华文中宋" pitchFamily="2" charset="-122"/>
              <a:ea typeface="华文中宋" pitchFamily="2" charset="-122"/>
            </a:endParaRPr>
          </a:p>
          <a:p>
            <a:pPr marL="271463" indent="-271463">
              <a:buFont typeface="Wingdings" pitchFamily="2" charset="2"/>
              <a:buChar char="Ø"/>
            </a:pPr>
            <a:r>
              <a:rPr lang="zh-CN" altLang="en-US" sz="2300" dirty="0">
                <a:solidFill>
                  <a:srgbClr val="002060"/>
                </a:solidFill>
                <a:latin typeface="华文中宋" pitchFamily="2" charset="-122"/>
                <a:ea typeface="华文中宋" pitchFamily="2" charset="-122"/>
              </a:rPr>
              <a:t>   </a:t>
            </a:r>
            <a:r>
              <a:rPr lang="en-US" altLang="zh-CN" sz="2300" dirty="0">
                <a:solidFill>
                  <a:srgbClr val="002060"/>
                </a:solidFill>
                <a:latin typeface="华文中宋" pitchFamily="2" charset="-122"/>
                <a:ea typeface="华文中宋" pitchFamily="2" charset="-122"/>
              </a:rPr>
              <a:t>1615</a:t>
            </a:r>
            <a:r>
              <a:rPr lang="zh-CN" altLang="en-US" sz="2300" dirty="0">
                <a:solidFill>
                  <a:srgbClr val="002060"/>
                </a:solidFill>
                <a:latin typeface="华文中宋" pitchFamily="2" charset="-122"/>
                <a:ea typeface="华文中宋" pitchFamily="2" charset="-122"/>
              </a:rPr>
              <a:t>年</a:t>
            </a:r>
            <a:r>
              <a:rPr lang="zh-CN" altLang="en-US" sz="2300" b="1" u="sng" dirty="0">
                <a:solidFill>
                  <a:srgbClr val="002060"/>
                </a:solidFill>
                <a:latin typeface="华文中宋" pitchFamily="2" charset="-122"/>
                <a:ea typeface="华文中宋" pitchFamily="2" charset="-122"/>
              </a:rPr>
              <a:t>德川家康</a:t>
            </a:r>
            <a:r>
              <a:rPr lang="zh-CN" altLang="en-US" sz="2300" dirty="0">
                <a:solidFill>
                  <a:srgbClr val="002060"/>
                </a:solidFill>
                <a:latin typeface="华文中宋" pitchFamily="2" charset="-122"/>
                <a:ea typeface="华文中宋" pitchFamily="2" charset="-122"/>
              </a:rPr>
              <a:t>于大坂夏之阵打败丰臣秀赖，丰臣氏灭 亡</a:t>
            </a:r>
            <a:r>
              <a:rPr lang="zh-CN" altLang="en-US" sz="2300" i="1" dirty="0">
                <a:solidFill>
                  <a:srgbClr val="002060"/>
                </a:solidFill>
                <a:latin typeface="华文中宋" pitchFamily="2" charset="-122"/>
                <a:ea typeface="华文中宋" pitchFamily="2" charset="-122"/>
              </a:rPr>
              <a:t>。</a:t>
            </a:r>
          </a:p>
        </p:txBody>
      </p:sp>
      <p:sp>
        <p:nvSpPr>
          <p:cNvPr id="12"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dirty="0">
                <a:sym typeface="Calibri" pitchFamily="34" charset="0"/>
              </a:rPr>
              <a:t>日本战国</a:t>
            </a:r>
            <a:r>
              <a:rPr lang="zh-CN" altLang="en-US" dirty="0" smtClean="0">
                <a:sym typeface="Calibri" pitchFamily="34" charset="0"/>
              </a:rPr>
              <a:t>の开始与结束</a:t>
            </a:r>
            <a:endParaRPr lang="zh-CN" altLang="en-US" dirty="0">
              <a:sym typeface="Calibri" pitchFamily="34" charset="0"/>
            </a:endParaRPr>
          </a:p>
        </p:txBody>
      </p:sp>
      <p:pic>
        <p:nvPicPr>
          <p:cNvPr id="820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556" y="-266634"/>
            <a:ext cx="12111135" cy="739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8202"/>
                                        </p:tgtEl>
                                        <p:attrNameLst>
                                          <p:attrName>ppt_w</p:attrName>
                                        </p:attrNameLst>
                                      </p:cBhvr>
                                      <p:tavLst>
                                        <p:tav tm="0">
                                          <p:val>
                                            <p:strVal val="ppt_w"/>
                                          </p:val>
                                        </p:tav>
                                        <p:tav tm="100000">
                                          <p:val>
                                            <p:fltVal val="0"/>
                                          </p:val>
                                        </p:tav>
                                      </p:tavLst>
                                    </p:anim>
                                    <p:anim calcmode="lin" valueType="num">
                                      <p:cBhvr>
                                        <p:cTn id="7" dur="1000"/>
                                        <p:tgtEl>
                                          <p:spTgt spid="8202"/>
                                        </p:tgtEl>
                                        <p:attrNameLst>
                                          <p:attrName>ppt_h</p:attrName>
                                        </p:attrNameLst>
                                      </p:cBhvr>
                                      <p:tavLst>
                                        <p:tav tm="0">
                                          <p:val>
                                            <p:strVal val="ppt_h"/>
                                          </p:val>
                                        </p:tav>
                                        <p:tav tm="100000">
                                          <p:val>
                                            <p:fltVal val="0"/>
                                          </p:val>
                                        </p:tav>
                                      </p:tavLst>
                                    </p:anim>
                                    <p:anim calcmode="lin" valueType="num">
                                      <p:cBhvr>
                                        <p:cTn id="8" dur="1000"/>
                                        <p:tgtEl>
                                          <p:spTgt spid="8202"/>
                                        </p:tgtEl>
                                        <p:attrNameLst>
                                          <p:attrName>style.rotation</p:attrName>
                                        </p:attrNameLst>
                                      </p:cBhvr>
                                      <p:tavLst>
                                        <p:tav tm="0">
                                          <p:val>
                                            <p:fltVal val="0"/>
                                          </p:val>
                                        </p:tav>
                                        <p:tav tm="100000">
                                          <p:val>
                                            <p:fltVal val="90"/>
                                          </p:val>
                                        </p:tav>
                                      </p:tavLst>
                                    </p:anim>
                                    <p:animEffect transition="out" filter="fade">
                                      <p:cBhvr>
                                        <p:cTn id="9" dur="1000"/>
                                        <p:tgtEl>
                                          <p:spTgt spid="8202"/>
                                        </p:tgtEl>
                                      </p:cBhvr>
                                    </p:animEffect>
                                    <p:set>
                                      <p:cBhvr>
                                        <p:cTn id="10" dur="1" fill="hold">
                                          <p:stCondLst>
                                            <p:cond delay="999"/>
                                          </p:stCondLst>
                                        </p:cTn>
                                        <p:tgtEl>
                                          <p:spTgt spid="8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内容占位符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01638"/>
            <a:ext cx="9144000" cy="806451"/>
          </a:xfrm>
        </p:spPr>
      </p:pic>
      <p:pic>
        <p:nvPicPr>
          <p:cNvPr id="1024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64452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文本框 6"/>
          <p:cNvSpPr>
            <a:spLocks noChangeArrowheads="1"/>
          </p:cNvSpPr>
          <p:nvPr/>
        </p:nvSpPr>
        <p:spPr bwMode="auto">
          <a:xfrm>
            <a:off x="644525" y="50958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itchFamily="34" charset="0"/>
              <a:buNone/>
            </a:pPr>
            <a:r>
              <a:rPr lang="zh-CN" altLang="en-US">
                <a:sym typeface="Calibri" pitchFamily="34" charset="0"/>
              </a:rPr>
              <a:t>日本战国の豪杰</a:t>
            </a:r>
          </a:p>
        </p:txBody>
      </p:sp>
      <p:grpSp>
        <p:nvGrpSpPr>
          <p:cNvPr id="10245" name="Group 23"/>
          <p:cNvGrpSpPr>
            <a:grpSpLocks noChangeAspect="1"/>
          </p:cNvGrpSpPr>
          <p:nvPr/>
        </p:nvGrpSpPr>
        <p:grpSpPr bwMode="auto">
          <a:xfrm>
            <a:off x="-30163" y="6408738"/>
            <a:ext cx="9182101" cy="474662"/>
            <a:chOff x="0" y="0"/>
            <a:chExt cx="9184935" cy="410003"/>
          </a:xfrm>
        </p:grpSpPr>
        <p:pic>
          <p:nvPicPr>
            <p:cNvPr id="10249" name="Picture 2" descr="C:\Users\admin\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04253"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628" y="9625"/>
              <a:ext cx="4290307" cy="400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7" name="图片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2013" y="-50800"/>
            <a:ext cx="1931987"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267356" y="895853"/>
            <a:ext cx="4515980" cy="830997"/>
          </a:xfrm>
          <a:prstGeom prst="rect">
            <a:avLst/>
          </a:prstGeom>
          <a:noFill/>
        </p:spPr>
        <p:txBody>
          <a:bodyPr wrap="none">
            <a:spAutoFit/>
          </a:bodyPr>
          <a:lstStyle/>
          <a:p>
            <a:pPr algn="ctr">
              <a:defRPr/>
            </a:pPr>
            <a:r>
              <a:rPr lang="zh-CN" altLang="en-US" sz="4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华文新魏" pitchFamily="2" charset="-122"/>
                <a:ea typeface="华文新魏" pitchFamily="2" charset="-122"/>
              </a:rPr>
              <a:t>日本战国前三雄</a:t>
            </a:r>
          </a:p>
        </p:txBody>
      </p:sp>
      <p:pic>
        <p:nvPicPr>
          <p:cNvPr id="11" name="图片 10" descr="1d4fda2a487b8388033bf6a1.jpg"/>
          <p:cNvPicPr>
            <a:picLocks noChangeAspect="1"/>
          </p:cNvPicPr>
          <p:nvPr/>
        </p:nvPicPr>
        <p:blipFill>
          <a:blip r:embed="rId7"/>
          <a:stretch>
            <a:fillRect/>
          </a:stretch>
        </p:blipFill>
        <p:spPr>
          <a:xfrm>
            <a:off x="644525" y="1859354"/>
            <a:ext cx="2143141" cy="3214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descr="b03643d3d8528b0a3bf3cf0a.jpg"/>
          <p:cNvPicPr>
            <a:picLocks noChangeAspect="1"/>
          </p:cNvPicPr>
          <p:nvPr/>
        </p:nvPicPr>
        <p:blipFill>
          <a:blip r:embed="rId8"/>
          <a:stretch>
            <a:fillRect/>
          </a:stretch>
        </p:blipFill>
        <p:spPr>
          <a:xfrm>
            <a:off x="3427388" y="1859354"/>
            <a:ext cx="2214578" cy="3215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descr="200905191339404422.jpg"/>
          <p:cNvPicPr>
            <a:picLocks noChangeAspect="1"/>
          </p:cNvPicPr>
          <p:nvPr/>
        </p:nvPicPr>
        <p:blipFill>
          <a:blip r:embed="rId9"/>
          <a:stretch>
            <a:fillRect/>
          </a:stretch>
        </p:blipFill>
        <p:spPr>
          <a:xfrm>
            <a:off x="6320626" y="1909575"/>
            <a:ext cx="2166941" cy="3165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817450" y="5296018"/>
            <a:ext cx="179728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ysClr val="windowText" lastClr="000000"/>
                </a:solidFill>
                <a:effectLst/>
                <a:uLnTx/>
                <a:uFillTx/>
              </a:rPr>
              <a:t>  </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方正姚体" pitchFamily="2" charset="-122"/>
                <a:ea typeface="方正姚体" pitchFamily="2" charset="-122"/>
              </a:rPr>
              <a:t>武田信玄</a:t>
            </a:r>
          </a:p>
        </p:txBody>
      </p:sp>
      <p:sp>
        <p:nvSpPr>
          <p:cNvPr id="15" name="TextBox 14"/>
          <p:cNvSpPr txBox="1"/>
          <p:nvPr/>
        </p:nvSpPr>
        <p:spPr>
          <a:xfrm>
            <a:off x="3714867" y="5296018"/>
            <a:ext cx="1620957" cy="523220"/>
          </a:xfrm>
          <a:prstGeom prst="rect">
            <a:avLst/>
          </a:prstGeom>
          <a:noFill/>
        </p:spPr>
        <p:txBody>
          <a:bodyPr wrap="none" rtlCol="0">
            <a:spAutoFit/>
          </a:bodyPr>
          <a:lstStyle/>
          <a:p>
            <a:r>
              <a:rPr lang="zh-CN" altLang="en-US" sz="2800" dirty="0">
                <a:solidFill>
                  <a:srgbClr val="00B050"/>
                </a:solidFill>
                <a:effectLst>
                  <a:outerShdw blurRad="38100" dist="38100" dir="2700000" algn="tl">
                    <a:srgbClr val="000000">
                      <a:alpha val="43137"/>
                    </a:srgbClr>
                  </a:outerShdw>
                </a:effectLst>
                <a:latin typeface="方正姚体" pitchFamily="2" charset="-122"/>
                <a:ea typeface="方正姚体" pitchFamily="2" charset="-122"/>
              </a:rPr>
              <a:t>上杉谦信</a:t>
            </a:r>
          </a:p>
        </p:txBody>
      </p:sp>
      <p:sp>
        <p:nvSpPr>
          <p:cNvPr id="16" name="TextBox 15"/>
          <p:cNvSpPr txBox="1"/>
          <p:nvPr/>
        </p:nvSpPr>
        <p:spPr>
          <a:xfrm>
            <a:off x="6593617" y="5296018"/>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姚体" pitchFamily="2" charset="-122"/>
                <a:ea typeface="方正姚体" pitchFamily="2" charset="-122"/>
              </a:rPr>
              <a:t>今川义元</a:t>
            </a:r>
          </a:p>
        </p:txBody>
      </p: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1000" fill="hold"/>
                                        <p:tgtEl>
                                          <p:spTgt spid="14">
                                            <p:txEl>
                                              <p:pRg st="0" end="0"/>
                                            </p:txEl>
                                          </p:spTgt>
                                        </p:tgtEl>
                                        <p:attrNameLst>
                                          <p:attrName>ppt_w</p:attrName>
                                        </p:attrNameLst>
                                      </p:cBhvr>
                                      <p:tavLst>
                                        <p:tav tm="0">
                                          <p:val>
                                            <p:strVal val="#ppt_w*0.70"/>
                                          </p:val>
                                        </p:tav>
                                        <p:tav tm="100000">
                                          <p:val>
                                            <p:strVal val="#ppt_w"/>
                                          </p:val>
                                        </p:tav>
                                      </p:tavLst>
                                    </p:anim>
                                    <p:anim calcmode="lin" valueType="num">
                                      <p:cBhvr>
                                        <p:cTn id="29" dur="1000" fill="hold"/>
                                        <p:tgtEl>
                                          <p:spTgt spid="14">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1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p:cTn id="35" dur="1000" fill="hold"/>
                                        <p:tgtEl>
                                          <p:spTgt spid="15">
                                            <p:txEl>
                                              <p:pRg st="0" end="0"/>
                                            </p:txEl>
                                          </p:spTgt>
                                        </p:tgtEl>
                                        <p:attrNameLst>
                                          <p:attrName>ppt_w</p:attrName>
                                        </p:attrNameLst>
                                      </p:cBhvr>
                                      <p:tavLst>
                                        <p:tav tm="0">
                                          <p:val>
                                            <p:strVal val="#ppt_w*0.70"/>
                                          </p:val>
                                        </p:tav>
                                        <p:tav tm="100000">
                                          <p:val>
                                            <p:strVal val="#ppt_w"/>
                                          </p:val>
                                        </p:tav>
                                      </p:tavLst>
                                    </p:anim>
                                    <p:anim calcmode="lin" valueType="num">
                                      <p:cBhvr>
                                        <p:cTn id="36" dur="1000" fill="hold"/>
                                        <p:tgtEl>
                                          <p:spTgt spid="15">
                                            <p:txEl>
                                              <p:pRg st="0" end="0"/>
                                            </p:txEl>
                                          </p:spTgt>
                                        </p:tgtEl>
                                        <p:attrNameLst>
                                          <p:attrName>ppt_h</p:attrName>
                                        </p:attrNameLst>
                                      </p:cBhvr>
                                      <p:tavLst>
                                        <p:tav tm="0">
                                          <p:val>
                                            <p:strVal val="#ppt_h"/>
                                          </p:val>
                                        </p:tav>
                                        <p:tav tm="100000">
                                          <p:val>
                                            <p:strVal val="#ppt_h"/>
                                          </p:val>
                                        </p:tav>
                                      </p:tavLst>
                                    </p:anim>
                                    <p:animEffect transition="in" filter="fade">
                                      <p:cBhvr>
                                        <p:cTn id="37" dur="1000"/>
                                        <p:tgtEl>
                                          <p:spTgt spid="1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 calcmode="lin" valueType="num">
                                      <p:cBhvr>
                                        <p:cTn id="42" dur="1000" fill="hold"/>
                                        <p:tgtEl>
                                          <p:spTgt spid="16">
                                            <p:txEl>
                                              <p:pRg st="0" end="0"/>
                                            </p:txEl>
                                          </p:spTgt>
                                        </p:tgtEl>
                                        <p:attrNameLst>
                                          <p:attrName>ppt_w</p:attrName>
                                        </p:attrNameLst>
                                      </p:cBhvr>
                                      <p:tavLst>
                                        <p:tav tm="0">
                                          <p:val>
                                            <p:strVal val="#ppt_w*0.70"/>
                                          </p:val>
                                        </p:tav>
                                        <p:tav tm="100000">
                                          <p:val>
                                            <p:strVal val="#ppt_w"/>
                                          </p:val>
                                        </p:tav>
                                      </p:tavLst>
                                    </p:anim>
                                    <p:anim calcmode="lin" valueType="num">
                                      <p:cBhvr>
                                        <p:cTn id="43" dur="1000" fill="hold"/>
                                        <p:tgtEl>
                                          <p:spTgt spid="16">
                                            <p:txEl>
                                              <p:pRg st="0" end="0"/>
                                            </p:txEl>
                                          </p:spTgt>
                                        </p:tgtEl>
                                        <p:attrNameLst>
                                          <p:attrName>ppt_h</p:attrName>
                                        </p:attrNameLst>
                                      </p:cBhvr>
                                      <p:tavLst>
                                        <p:tav tm="0">
                                          <p:val>
                                            <p:strVal val="#ppt_h"/>
                                          </p:val>
                                        </p:tav>
                                        <p:tav tm="100000">
                                          <p:val>
                                            <p:strVal val="#ppt_h"/>
                                          </p:val>
                                        </p:tav>
                                      </p:tavLst>
                                    </p:anim>
                                    <p:animEffect transition="in" filter="fade">
                                      <p:cBhvr>
                                        <p:cTn id="44"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1378</TotalTime>
  <Pages>0</Pages>
  <Words>1592</Words>
  <Characters>0</Characters>
  <Application>Microsoft Office PowerPoint</Application>
  <DocSecurity>0</DocSecurity>
  <PresentationFormat>全屏显示(4:3)</PresentationFormat>
  <Lines>0</Lines>
  <Paragraphs>99</Paragraphs>
  <Slides>26</Slides>
  <Notes>0</Notes>
  <HiddenSlides>0</HiddenSlides>
  <MMClips>0</MMClips>
  <ScaleCrop>false</ScaleCrop>
  <HeadingPairs>
    <vt:vector size="4" baseType="variant">
      <vt:variant>
        <vt:lpstr>主题</vt:lpstr>
      </vt:variant>
      <vt:variant>
        <vt:i4>1</vt:i4>
      </vt:variant>
      <vt:variant>
        <vt:lpstr>幻灯片标题</vt:lpstr>
      </vt:variant>
      <vt:variant>
        <vt:i4>26</vt:i4>
      </vt:variant>
    </vt:vector>
  </HeadingPairs>
  <TitlesOfParts>
    <vt:vector size="2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PPT用户</dc:creator>
  <cp:lastModifiedBy>Windows 用户</cp:lastModifiedBy>
  <cp:revision>53</cp:revision>
  <dcterms:created xsi:type="dcterms:W3CDTF">2014-03-10T18:28:00Z</dcterms:created>
  <dcterms:modified xsi:type="dcterms:W3CDTF">2018-05-08T14:38:21Z</dcterms:modified>
</cp:coreProperties>
</file>